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9" r:id="rId4"/>
    <p:sldId id="258" r:id="rId5"/>
    <p:sldId id="269" r:id="rId6"/>
    <p:sldId id="260" r:id="rId7"/>
    <p:sldId id="261" r:id="rId8"/>
    <p:sldId id="262" r:id="rId9"/>
    <p:sldId id="265" r:id="rId10"/>
    <p:sldId id="275" r:id="rId11"/>
    <p:sldId id="263" r:id="rId12"/>
    <p:sldId id="264" r:id="rId13"/>
    <p:sldId id="266" r:id="rId14"/>
    <p:sldId id="271" r:id="rId15"/>
    <p:sldId id="272" r:id="rId16"/>
    <p:sldId id="276" r:id="rId17"/>
    <p:sldId id="273" r:id="rId18"/>
    <p:sldId id="277" r:id="rId19"/>
    <p:sldId id="278" r:id="rId20"/>
    <p:sldId id="280" r:id="rId21"/>
    <p:sldId id="282" r:id="rId22"/>
    <p:sldId id="283" r:id="rId23"/>
    <p:sldId id="284" r:id="rId24"/>
    <p:sldId id="274" r:id="rId25"/>
    <p:sldId id="267" r:id="rId26"/>
    <p:sldId id="268" r:id="rId27"/>
    <p:sldId id="270" r:id="rId28"/>
    <p:sldId id="279"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B8187-CFBE-48B1-AB3F-B18814A3FC2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CB461BE-BE3C-45D9-8F9D-B2F3A3789257}">
      <dgm:prSet/>
      <dgm:spPr/>
      <dgm:t>
        <a:bodyPr/>
        <a:lstStyle/>
        <a:p>
          <a:r>
            <a:rPr lang="en-US" b="1" dirty="0">
              <a:latin typeface="Sassoon Infant Std" panose="020B0503020103030203" pitchFamily="34" charset="0"/>
            </a:rPr>
            <a:t>On your whiteboard, can you write how these numbers can be written in the expanded form?</a:t>
          </a:r>
          <a:endParaRPr lang="en-US" dirty="0">
            <a:latin typeface="Sassoon Infant Std" panose="020B0503020103030203" pitchFamily="34" charset="0"/>
          </a:endParaRPr>
        </a:p>
      </dgm:t>
    </dgm:pt>
    <dgm:pt modelId="{15687F27-7B88-417A-B1FF-DB282C1D6B77}" type="parTrans" cxnId="{A5509EC7-EE4C-4459-B5B7-503962661DF0}">
      <dgm:prSet/>
      <dgm:spPr/>
      <dgm:t>
        <a:bodyPr/>
        <a:lstStyle/>
        <a:p>
          <a:endParaRPr lang="en-US"/>
        </a:p>
      </dgm:t>
    </dgm:pt>
    <dgm:pt modelId="{F874CBEA-5220-4109-941C-935E6D86B767}" type="sibTrans" cxnId="{A5509EC7-EE4C-4459-B5B7-503962661DF0}">
      <dgm:prSet/>
      <dgm:spPr/>
      <dgm:t>
        <a:bodyPr/>
        <a:lstStyle/>
        <a:p>
          <a:endParaRPr lang="en-US"/>
        </a:p>
      </dgm:t>
    </dgm:pt>
    <dgm:pt modelId="{BBDDD7D2-94B5-4289-BD49-4EEC03309440}">
      <dgm:prSet/>
      <dgm:spPr/>
      <dgm:t>
        <a:bodyPr/>
        <a:lstStyle/>
        <a:p>
          <a:r>
            <a:rPr lang="en-US" b="1" dirty="0"/>
            <a:t>28	52	84	46	35	41</a:t>
          </a:r>
          <a:endParaRPr lang="en-US" dirty="0"/>
        </a:p>
      </dgm:t>
    </dgm:pt>
    <dgm:pt modelId="{B0AFFB84-7EC6-47C6-AB9F-B6931AA11D9E}" type="parTrans" cxnId="{B4FF3CE5-EAA2-4EFB-89E3-0F8A9E1DB8FF}">
      <dgm:prSet/>
      <dgm:spPr/>
      <dgm:t>
        <a:bodyPr/>
        <a:lstStyle/>
        <a:p>
          <a:endParaRPr lang="en-US"/>
        </a:p>
      </dgm:t>
    </dgm:pt>
    <dgm:pt modelId="{75790283-CC2F-4880-B34F-B5DFEDCFB730}" type="sibTrans" cxnId="{B4FF3CE5-EAA2-4EFB-89E3-0F8A9E1DB8FF}">
      <dgm:prSet/>
      <dgm:spPr/>
      <dgm:t>
        <a:bodyPr/>
        <a:lstStyle/>
        <a:p>
          <a:endParaRPr lang="en-US"/>
        </a:p>
      </dgm:t>
    </dgm:pt>
    <dgm:pt modelId="{6499490E-442E-4434-B424-C5BE743773FC}" type="pres">
      <dgm:prSet presAssocID="{166B8187-CFBE-48B1-AB3F-B18814A3FC22}" presName="hierChild1" presStyleCnt="0">
        <dgm:presLayoutVars>
          <dgm:chPref val="1"/>
          <dgm:dir/>
          <dgm:animOne val="branch"/>
          <dgm:animLvl val="lvl"/>
          <dgm:resizeHandles/>
        </dgm:presLayoutVars>
      </dgm:prSet>
      <dgm:spPr/>
    </dgm:pt>
    <dgm:pt modelId="{3F939933-B781-4104-809B-79F2D92E5FDE}" type="pres">
      <dgm:prSet presAssocID="{ACB461BE-BE3C-45D9-8F9D-B2F3A3789257}" presName="hierRoot1" presStyleCnt="0"/>
      <dgm:spPr/>
    </dgm:pt>
    <dgm:pt modelId="{5B0175FD-8975-4B79-812F-0E21F3FEA6E9}" type="pres">
      <dgm:prSet presAssocID="{ACB461BE-BE3C-45D9-8F9D-B2F3A3789257}" presName="composite" presStyleCnt="0"/>
      <dgm:spPr/>
    </dgm:pt>
    <dgm:pt modelId="{CAC7407B-388E-4DC0-94BE-35B4463E24F9}" type="pres">
      <dgm:prSet presAssocID="{ACB461BE-BE3C-45D9-8F9D-B2F3A3789257}" presName="background" presStyleLbl="node0" presStyleIdx="0" presStyleCnt="2"/>
      <dgm:spPr/>
    </dgm:pt>
    <dgm:pt modelId="{90CA2E08-C185-406B-8CE3-3417FD99A7C6}" type="pres">
      <dgm:prSet presAssocID="{ACB461BE-BE3C-45D9-8F9D-B2F3A3789257}" presName="text" presStyleLbl="fgAcc0" presStyleIdx="0" presStyleCnt="2">
        <dgm:presLayoutVars>
          <dgm:chPref val="3"/>
        </dgm:presLayoutVars>
      </dgm:prSet>
      <dgm:spPr/>
    </dgm:pt>
    <dgm:pt modelId="{AB03A509-0471-4AE4-9D81-5F0A569BECAF}" type="pres">
      <dgm:prSet presAssocID="{ACB461BE-BE3C-45D9-8F9D-B2F3A3789257}" presName="hierChild2" presStyleCnt="0"/>
      <dgm:spPr/>
    </dgm:pt>
    <dgm:pt modelId="{3CCEF111-7C82-4032-B057-25B5AC09F141}" type="pres">
      <dgm:prSet presAssocID="{BBDDD7D2-94B5-4289-BD49-4EEC03309440}" presName="hierRoot1" presStyleCnt="0"/>
      <dgm:spPr/>
    </dgm:pt>
    <dgm:pt modelId="{BB1A0C5F-8CA1-428D-95AF-A82C465A07C4}" type="pres">
      <dgm:prSet presAssocID="{BBDDD7D2-94B5-4289-BD49-4EEC03309440}" presName="composite" presStyleCnt="0"/>
      <dgm:spPr/>
    </dgm:pt>
    <dgm:pt modelId="{EC5D1AC0-60CB-4C14-B2DE-AAF427822574}" type="pres">
      <dgm:prSet presAssocID="{BBDDD7D2-94B5-4289-BD49-4EEC03309440}" presName="background" presStyleLbl="node0" presStyleIdx="1" presStyleCnt="2"/>
      <dgm:spPr/>
    </dgm:pt>
    <dgm:pt modelId="{B759F9A6-8B15-4DE0-9B2C-628CC4EAB2EC}" type="pres">
      <dgm:prSet presAssocID="{BBDDD7D2-94B5-4289-BD49-4EEC03309440}" presName="text" presStyleLbl="fgAcc0" presStyleIdx="1" presStyleCnt="2">
        <dgm:presLayoutVars>
          <dgm:chPref val="3"/>
        </dgm:presLayoutVars>
      </dgm:prSet>
      <dgm:spPr/>
    </dgm:pt>
    <dgm:pt modelId="{F564651D-E65C-47C4-B761-45066A6C8572}" type="pres">
      <dgm:prSet presAssocID="{BBDDD7D2-94B5-4289-BD49-4EEC03309440}" presName="hierChild2" presStyleCnt="0"/>
      <dgm:spPr/>
    </dgm:pt>
  </dgm:ptLst>
  <dgm:cxnLst>
    <dgm:cxn modelId="{42F7874D-D973-4097-88A7-23AAF5A418D9}" type="presOf" srcId="{166B8187-CFBE-48B1-AB3F-B18814A3FC22}" destId="{6499490E-442E-4434-B424-C5BE743773FC}" srcOrd="0" destOrd="0" presId="urn:microsoft.com/office/officeart/2005/8/layout/hierarchy1"/>
    <dgm:cxn modelId="{A5509EC7-EE4C-4459-B5B7-503962661DF0}" srcId="{166B8187-CFBE-48B1-AB3F-B18814A3FC22}" destId="{ACB461BE-BE3C-45D9-8F9D-B2F3A3789257}" srcOrd="0" destOrd="0" parTransId="{15687F27-7B88-417A-B1FF-DB282C1D6B77}" sibTransId="{F874CBEA-5220-4109-941C-935E6D86B767}"/>
    <dgm:cxn modelId="{6F2EE1CA-567F-4E74-8585-63193F259544}" type="presOf" srcId="{ACB461BE-BE3C-45D9-8F9D-B2F3A3789257}" destId="{90CA2E08-C185-406B-8CE3-3417FD99A7C6}" srcOrd="0" destOrd="0" presId="urn:microsoft.com/office/officeart/2005/8/layout/hierarchy1"/>
    <dgm:cxn modelId="{9E268BD7-53C0-4D07-80F7-341E175C8897}" type="presOf" srcId="{BBDDD7D2-94B5-4289-BD49-4EEC03309440}" destId="{B759F9A6-8B15-4DE0-9B2C-628CC4EAB2EC}" srcOrd="0" destOrd="0" presId="urn:microsoft.com/office/officeart/2005/8/layout/hierarchy1"/>
    <dgm:cxn modelId="{B4FF3CE5-EAA2-4EFB-89E3-0F8A9E1DB8FF}" srcId="{166B8187-CFBE-48B1-AB3F-B18814A3FC22}" destId="{BBDDD7D2-94B5-4289-BD49-4EEC03309440}" srcOrd="1" destOrd="0" parTransId="{B0AFFB84-7EC6-47C6-AB9F-B6931AA11D9E}" sibTransId="{75790283-CC2F-4880-B34F-B5DFEDCFB730}"/>
    <dgm:cxn modelId="{F62F3581-52D4-4502-9839-1D54CD4952C2}" type="presParOf" srcId="{6499490E-442E-4434-B424-C5BE743773FC}" destId="{3F939933-B781-4104-809B-79F2D92E5FDE}" srcOrd="0" destOrd="0" presId="urn:microsoft.com/office/officeart/2005/8/layout/hierarchy1"/>
    <dgm:cxn modelId="{77BE9100-1D5F-4306-9C26-E6CF1108DD06}" type="presParOf" srcId="{3F939933-B781-4104-809B-79F2D92E5FDE}" destId="{5B0175FD-8975-4B79-812F-0E21F3FEA6E9}" srcOrd="0" destOrd="0" presId="urn:microsoft.com/office/officeart/2005/8/layout/hierarchy1"/>
    <dgm:cxn modelId="{75286D5A-9DB7-4B4F-9CD8-B5C4BE96BC1C}" type="presParOf" srcId="{5B0175FD-8975-4B79-812F-0E21F3FEA6E9}" destId="{CAC7407B-388E-4DC0-94BE-35B4463E24F9}" srcOrd="0" destOrd="0" presId="urn:microsoft.com/office/officeart/2005/8/layout/hierarchy1"/>
    <dgm:cxn modelId="{32B6A138-BA16-4692-94A6-2B02D85E594A}" type="presParOf" srcId="{5B0175FD-8975-4B79-812F-0E21F3FEA6E9}" destId="{90CA2E08-C185-406B-8CE3-3417FD99A7C6}" srcOrd="1" destOrd="0" presId="urn:microsoft.com/office/officeart/2005/8/layout/hierarchy1"/>
    <dgm:cxn modelId="{1F0BF263-5451-41A0-A3BC-43AD7F102F5A}" type="presParOf" srcId="{3F939933-B781-4104-809B-79F2D92E5FDE}" destId="{AB03A509-0471-4AE4-9D81-5F0A569BECAF}" srcOrd="1" destOrd="0" presId="urn:microsoft.com/office/officeart/2005/8/layout/hierarchy1"/>
    <dgm:cxn modelId="{F44797B5-15CA-462F-8111-FE88CC8C4CC1}" type="presParOf" srcId="{6499490E-442E-4434-B424-C5BE743773FC}" destId="{3CCEF111-7C82-4032-B057-25B5AC09F141}" srcOrd="1" destOrd="0" presId="urn:microsoft.com/office/officeart/2005/8/layout/hierarchy1"/>
    <dgm:cxn modelId="{8B834239-D385-47E8-8C44-7BAF77AD9549}" type="presParOf" srcId="{3CCEF111-7C82-4032-B057-25B5AC09F141}" destId="{BB1A0C5F-8CA1-428D-95AF-A82C465A07C4}" srcOrd="0" destOrd="0" presId="urn:microsoft.com/office/officeart/2005/8/layout/hierarchy1"/>
    <dgm:cxn modelId="{984B8179-005C-4612-A247-6890E747D14E}" type="presParOf" srcId="{BB1A0C5F-8CA1-428D-95AF-A82C465A07C4}" destId="{EC5D1AC0-60CB-4C14-B2DE-AAF427822574}" srcOrd="0" destOrd="0" presId="urn:microsoft.com/office/officeart/2005/8/layout/hierarchy1"/>
    <dgm:cxn modelId="{396A89CF-EBC5-4B22-BFA9-52D6E98A236E}" type="presParOf" srcId="{BB1A0C5F-8CA1-428D-95AF-A82C465A07C4}" destId="{B759F9A6-8B15-4DE0-9B2C-628CC4EAB2EC}" srcOrd="1" destOrd="0" presId="urn:microsoft.com/office/officeart/2005/8/layout/hierarchy1"/>
    <dgm:cxn modelId="{EA1ABDAA-1E96-4D4D-8FEB-3BCD1093B0EC}" type="presParOf" srcId="{3CCEF111-7C82-4032-B057-25B5AC09F141}" destId="{F564651D-E65C-47C4-B761-45066A6C857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7407B-388E-4DC0-94BE-35B4463E24F9}">
      <dsp:nvSpPr>
        <dsp:cNvPr id="0" name=""/>
        <dsp:cNvSpPr/>
      </dsp:nvSpPr>
      <dsp:spPr>
        <a:xfrm>
          <a:off x="1070" y="253537"/>
          <a:ext cx="3757375" cy="238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A2E08-C185-406B-8CE3-3417FD99A7C6}">
      <dsp:nvSpPr>
        <dsp:cNvPr id="0" name=""/>
        <dsp:cNvSpPr/>
      </dsp:nvSpPr>
      <dsp:spPr>
        <a:xfrm>
          <a:off x="418556" y="650149"/>
          <a:ext cx="3757375" cy="23859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Sassoon Infant Std" panose="020B0503020103030203" pitchFamily="34" charset="0"/>
            </a:rPr>
            <a:t>On your whiteboard, can you write how these numbers can be written in the expanded form?</a:t>
          </a:r>
          <a:endParaRPr lang="en-US" sz="2700" kern="1200" dirty="0">
            <a:latin typeface="Sassoon Infant Std" panose="020B0503020103030203" pitchFamily="34" charset="0"/>
          </a:endParaRPr>
        </a:p>
      </dsp:txBody>
      <dsp:txXfrm>
        <a:off x="488438" y="720031"/>
        <a:ext cx="3617611" cy="2246169"/>
      </dsp:txXfrm>
    </dsp:sp>
    <dsp:sp modelId="{EC5D1AC0-60CB-4C14-B2DE-AAF427822574}">
      <dsp:nvSpPr>
        <dsp:cNvPr id="0" name=""/>
        <dsp:cNvSpPr/>
      </dsp:nvSpPr>
      <dsp:spPr>
        <a:xfrm>
          <a:off x="4593418" y="253537"/>
          <a:ext cx="3757375" cy="238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9F9A6-8B15-4DE0-9B2C-628CC4EAB2EC}">
      <dsp:nvSpPr>
        <dsp:cNvPr id="0" name=""/>
        <dsp:cNvSpPr/>
      </dsp:nvSpPr>
      <dsp:spPr>
        <a:xfrm>
          <a:off x="5010904" y="650149"/>
          <a:ext cx="3757375" cy="23859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28	52	84	46	35	41</a:t>
          </a:r>
          <a:endParaRPr lang="en-US" sz="2700" kern="1200" dirty="0"/>
        </a:p>
      </dsp:txBody>
      <dsp:txXfrm>
        <a:off x="5080786" y="720031"/>
        <a:ext cx="3617611" cy="22461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9/22/2024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65048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9/22/2024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9867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9/22/2024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5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9/22/2024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9354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9/22/2024</a:t>
            </a:fld>
            <a:endParaRPr lang="en-US" dirty="0"/>
          </a:p>
        </p:txBody>
      </p:sp>
    </p:spTree>
    <p:extLst>
      <p:ext uri="{BB962C8B-B14F-4D97-AF65-F5344CB8AC3E}">
        <p14:creationId xmlns:p14="http://schemas.microsoft.com/office/powerpoint/2010/main" val="209551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9/22/2024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558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9/22/2024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679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9/22/2024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5851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9/22/2024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3344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9/22/2024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8548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9/22/2024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6947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9/22/2024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230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2" r:id="rId5"/>
    <p:sldLayoutId id="2147483707" r:id="rId6"/>
    <p:sldLayoutId id="2147483703" r:id="rId7"/>
    <p:sldLayoutId id="2147483704" r:id="rId8"/>
    <p:sldLayoutId id="2147483705" r:id="rId9"/>
    <p:sldLayoutId id="2147483706" r:id="rId10"/>
    <p:sldLayoutId id="2147483708"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splash of colors on a white surface">
            <a:extLst>
              <a:ext uri="{FF2B5EF4-FFF2-40B4-BE49-F238E27FC236}">
                <a16:creationId xmlns:a16="http://schemas.microsoft.com/office/drawing/2014/main" id="{A772824A-184E-C2A4-634E-885B78FF0AC5}"/>
              </a:ext>
            </a:extLst>
          </p:cNvPr>
          <p:cNvPicPr>
            <a:picLocks noChangeAspect="1"/>
          </p:cNvPicPr>
          <p:nvPr/>
        </p:nvPicPr>
        <p:blipFill>
          <a:blip r:embed="rId2"/>
          <a:srcRect t="2388" r="-1" b="22592"/>
          <a:stretch/>
        </p:blipFill>
        <p:spPr>
          <a:xfrm>
            <a:off x="1524" y="10"/>
            <a:ext cx="12188952" cy="6857990"/>
          </a:xfrm>
          <a:prstGeom prst="rect">
            <a:avLst/>
          </a:prstGeom>
        </p:spPr>
      </p:pic>
      <p:sp>
        <p:nvSpPr>
          <p:cNvPr id="11" name="Freeform: Shape 10">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B177DCE-566B-1C88-D7E1-9578F38ABBDE}"/>
              </a:ext>
            </a:extLst>
          </p:cNvPr>
          <p:cNvSpPr>
            <a:spLocks noGrp="1"/>
          </p:cNvSpPr>
          <p:nvPr>
            <p:ph type="ctrTitle"/>
          </p:nvPr>
        </p:nvSpPr>
        <p:spPr>
          <a:xfrm>
            <a:off x="2190750" y="1346268"/>
            <a:ext cx="7810500" cy="3125338"/>
          </a:xfrm>
        </p:spPr>
        <p:txBody>
          <a:bodyPr anchor="b">
            <a:normAutofit fontScale="90000"/>
          </a:bodyPr>
          <a:lstStyle/>
          <a:p>
            <a:pPr algn="ctr"/>
            <a:r>
              <a:rPr lang="en-GB" sz="7200" dirty="0"/>
              <a:t>Year 2 Maths Parent Workshop</a:t>
            </a:r>
          </a:p>
        </p:txBody>
      </p:sp>
      <p:sp>
        <p:nvSpPr>
          <p:cNvPr id="3" name="Subtitle 2">
            <a:extLst>
              <a:ext uri="{FF2B5EF4-FFF2-40B4-BE49-F238E27FC236}">
                <a16:creationId xmlns:a16="http://schemas.microsoft.com/office/drawing/2014/main" id="{44E01112-6A08-7CB1-13F1-C9B5DB52BF7A}"/>
              </a:ext>
            </a:extLst>
          </p:cNvPr>
          <p:cNvSpPr>
            <a:spLocks noGrp="1"/>
          </p:cNvSpPr>
          <p:nvPr>
            <p:ph type="subTitle" idx="1"/>
          </p:nvPr>
        </p:nvSpPr>
        <p:spPr>
          <a:xfrm>
            <a:off x="2619375" y="4471607"/>
            <a:ext cx="6953250" cy="862394"/>
          </a:xfrm>
        </p:spPr>
        <p:txBody>
          <a:bodyPr anchor="t">
            <a:normAutofit/>
          </a:bodyPr>
          <a:lstStyle/>
          <a:p>
            <a:pPr algn="ctr"/>
            <a:r>
              <a:rPr lang="en-GB" dirty="0"/>
              <a:t>Monday 23</a:t>
            </a:r>
            <a:r>
              <a:rPr lang="en-GB" baseline="30000" dirty="0"/>
              <a:t>rd</a:t>
            </a:r>
            <a:r>
              <a:rPr lang="en-GB" dirty="0"/>
              <a:t> September 2024</a:t>
            </a:r>
          </a:p>
        </p:txBody>
      </p:sp>
    </p:spTree>
    <p:extLst>
      <p:ext uri="{BB962C8B-B14F-4D97-AF65-F5344CB8AC3E}">
        <p14:creationId xmlns:p14="http://schemas.microsoft.com/office/powerpoint/2010/main" val="102640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D61DF-3412-B7A2-0057-09CD742E51EE}"/>
              </a:ext>
            </a:extLst>
          </p:cNvPr>
          <p:cNvSpPr txBox="1"/>
          <p:nvPr/>
        </p:nvSpPr>
        <p:spPr>
          <a:xfrm>
            <a:off x="685800" y="295275"/>
            <a:ext cx="10687050" cy="1477328"/>
          </a:xfrm>
          <a:prstGeom prst="rect">
            <a:avLst/>
          </a:prstGeom>
          <a:noFill/>
        </p:spPr>
        <p:txBody>
          <a:bodyPr wrap="square" rtlCol="0">
            <a:spAutoFit/>
          </a:bodyPr>
          <a:lstStyle/>
          <a:p>
            <a:r>
              <a:rPr lang="en-GB" sz="3000" dirty="0">
                <a:latin typeface="Sassoon Infant Std" panose="020B0503020103030203" pitchFamily="34" charset="0"/>
              </a:rPr>
              <a:t>Can you show me </a:t>
            </a:r>
            <a:r>
              <a:rPr lang="en-GB" sz="3000" dirty="0">
                <a:highlight>
                  <a:srgbClr val="FFFF00"/>
                </a:highlight>
                <a:latin typeface="Sassoon Infant Std" panose="020B0503020103030203" pitchFamily="34" charset="0"/>
              </a:rPr>
              <a:t>3</a:t>
            </a:r>
            <a:r>
              <a:rPr lang="en-GB" sz="3000" b="1" dirty="0">
                <a:solidFill>
                  <a:srgbClr val="FF0000"/>
                </a:solidFill>
                <a:latin typeface="Sassoon Infant Std" panose="020B0503020103030203" pitchFamily="34" charset="0"/>
              </a:rPr>
              <a:t>6</a:t>
            </a:r>
            <a:r>
              <a:rPr lang="en-GB" sz="3000" dirty="0">
                <a:latin typeface="Sassoon Infant Std" panose="020B0503020103030203" pitchFamily="34" charset="0"/>
              </a:rPr>
              <a:t> using Base 10? </a:t>
            </a:r>
          </a:p>
          <a:p>
            <a:r>
              <a:rPr lang="en-GB" sz="3000" dirty="0">
                <a:latin typeface="Sassoon Infant Std" panose="020B0503020103030203" pitchFamily="34" charset="0"/>
              </a:rPr>
              <a:t>What does the </a:t>
            </a:r>
            <a:r>
              <a:rPr lang="en-GB" sz="3000" dirty="0">
                <a:highlight>
                  <a:srgbClr val="FFFF00"/>
                </a:highlight>
                <a:latin typeface="Sassoon Infant Std" panose="020B0503020103030203" pitchFamily="34" charset="0"/>
              </a:rPr>
              <a:t>3</a:t>
            </a:r>
            <a:r>
              <a:rPr lang="en-GB" sz="3000" dirty="0">
                <a:latin typeface="Sassoon Infant Std" panose="020B0503020103030203" pitchFamily="34" charset="0"/>
              </a:rPr>
              <a:t> in </a:t>
            </a:r>
            <a:r>
              <a:rPr lang="en-GB" sz="3000" dirty="0">
                <a:highlight>
                  <a:srgbClr val="FFFF00"/>
                </a:highlight>
                <a:latin typeface="Sassoon Infant Std" panose="020B0503020103030203" pitchFamily="34" charset="0"/>
              </a:rPr>
              <a:t>3</a:t>
            </a:r>
            <a:r>
              <a:rPr lang="en-GB" sz="3000" b="1" dirty="0">
                <a:solidFill>
                  <a:srgbClr val="FF0000"/>
                </a:solidFill>
                <a:latin typeface="Sassoon Infant Std" panose="020B0503020103030203" pitchFamily="34" charset="0"/>
              </a:rPr>
              <a:t>6</a:t>
            </a:r>
            <a:r>
              <a:rPr lang="en-GB" sz="3000" dirty="0">
                <a:latin typeface="Sassoon Infant Std" panose="020B0503020103030203" pitchFamily="34" charset="0"/>
              </a:rPr>
              <a:t> mean? </a:t>
            </a:r>
          </a:p>
          <a:p>
            <a:r>
              <a:rPr lang="en-GB" sz="3000" dirty="0">
                <a:latin typeface="Sassoon Infant Std" panose="020B0503020103030203" pitchFamily="34" charset="0"/>
              </a:rPr>
              <a:t>What does the </a:t>
            </a:r>
            <a:r>
              <a:rPr lang="en-GB" sz="3000" b="1" dirty="0">
                <a:solidFill>
                  <a:srgbClr val="FF0000"/>
                </a:solidFill>
                <a:latin typeface="Sassoon Infant Std" panose="020B0503020103030203" pitchFamily="34" charset="0"/>
              </a:rPr>
              <a:t>6</a:t>
            </a:r>
            <a:r>
              <a:rPr lang="en-GB" sz="3000" dirty="0">
                <a:latin typeface="Sassoon Infant Std" panose="020B0503020103030203" pitchFamily="34" charset="0"/>
              </a:rPr>
              <a:t> in </a:t>
            </a:r>
            <a:r>
              <a:rPr lang="en-GB" sz="3000" dirty="0">
                <a:highlight>
                  <a:srgbClr val="FFFF00"/>
                </a:highlight>
                <a:latin typeface="Sassoon Infant Std" panose="020B0503020103030203" pitchFamily="34" charset="0"/>
              </a:rPr>
              <a:t>3</a:t>
            </a:r>
            <a:r>
              <a:rPr lang="en-GB" sz="3000" b="1" dirty="0">
                <a:solidFill>
                  <a:srgbClr val="FF0000"/>
                </a:solidFill>
                <a:latin typeface="Sassoon Infant Std" panose="020B0503020103030203" pitchFamily="34" charset="0"/>
              </a:rPr>
              <a:t>6</a:t>
            </a:r>
            <a:r>
              <a:rPr lang="en-GB" sz="3000" dirty="0">
                <a:latin typeface="Sassoon Infant Std" panose="020B0503020103030203" pitchFamily="34" charset="0"/>
              </a:rPr>
              <a:t> mean?</a:t>
            </a:r>
          </a:p>
        </p:txBody>
      </p:sp>
      <p:pic>
        <p:nvPicPr>
          <p:cNvPr id="1026" name="Picture 2" descr="Base 10 Block - Imgur">
            <a:extLst>
              <a:ext uri="{FF2B5EF4-FFF2-40B4-BE49-F238E27FC236}">
                <a16:creationId xmlns:a16="http://schemas.microsoft.com/office/drawing/2014/main" id="{B4AA4411-B655-3BC8-AB79-D2F198D8D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8595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se 10 Block - Imgur">
            <a:extLst>
              <a:ext uri="{FF2B5EF4-FFF2-40B4-BE49-F238E27FC236}">
                <a16:creationId xmlns:a16="http://schemas.microsoft.com/office/drawing/2014/main" id="{6C4D66CD-BC11-9AF0-C8FB-FB0C726D9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88595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se 10 Block - Imgur">
            <a:extLst>
              <a:ext uri="{FF2B5EF4-FFF2-40B4-BE49-F238E27FC236}">
                <a16:creationId xmlns:a16="http://schemas.microsoft.com/office/drawing/2014/main" id="{0CAFE6F9-EF27-3303-A3C8-6245235F8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6" y="188595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red cube with black outline&#10;&#10;Description automatically generated">
            <a:extLst>
              <a:ext uri="{FF2B5EF4-FFF2-40B4-BE49-F238E27FC236}">
                <a16:creationId xmlns:a16="http://schemas.microsoft.com/office/drawing/2014/main" id="{75F2FD71-3F24-4A60-C66C-10A03E87C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062" y="2437130"/>
            <a:ext cx="431800" cy="439420"/>
          </a:xfrm>
          <a:prstGeom prst="rect">
            <a:avLst/>
          </a:prstGeom>
        </p:spPr>
      </p:pic>
      <p:pic>
        <p:nvPicPr>
          <p:cNvPr id="12" name="Picture 11" descr="A red cube with black outline&#10;&#10;Description automatically generated">
            <a:extLst>
              <a:ext uri="{FF2B5EF4-FFF2-40B4-BE49-F238E27FC236}">
                <a16:creationId xmlns:a16="http://schemas.microsoft.com/office/drawing/2014/main" id="{C092E917-B24B-471D-07F4-86ABEFD01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862" y="2437130"/>
            <a:ext cx="431800" cy="439420"/>
          </a:xfrm>
          <a:prstGeom prst="rect">
            <a:avLst/>
          </a:prstGeom>
        </p:spPr>
      </p:pic>
      <p:pic>
        <p:nvPicPr>
          <p:cNvPr id="13" name="Picture 12" descr="A red cube with black outline&#10;&#10;Description automatically generated">
            <a:extLst>
              <a:ext uri="{FF2B5EF4-FFF2-40B4-BE49-F238E27FC236}">
                <a16:creationId xmlns:a16="http://schemas.microsoft.com/office/drawing/2014/main" id="{FFDBD2C8-8882-E3C2-76B3-E9700C64C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962" y="2424430"/>
            <a:ext cx="431800" cy="439420"/>
          </a:xfrm>
          <a:prstGeom prst="rect">
            <a:avLst/>
          </a:prstGeom>
        </p:spPr>
      </p:pic>
      <p:pic>
        <p:nvPicPr>
          <p:cNvPr id="14" name="Picture 13" descr="A red cube with black outline&#10;&#10;Description automatically generated">
            <a:extLst>
              <a:ext uri="{FF2B5EF4-FFF2-40B4-BE49-F238E27FC236}">
                <a16:creationId xmlns:a16="http://schemas.microsoft.com/office/drawing/2014/main" id="{278C17E5-CE65-905A-6053-FCB2FAF47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885" y="2437130"/>
            <a:ext cx="431800" cy="439420"/>
          </a:xfrm>
          <a:prstGeom prst="rect">
            <a:avLst/>
          </a:prstGeom>
        </p:spPr>
      </p:pic>
      <p:pic>
        <p:nvPicPr>
          <p:cNvPr id="15" name="Picture 14" descr="A red cube with black outline&#10;&#10;Description automatically generated">
            <a:extLst>
              <a:ext uri="{FF2B5EF4-FFF2-40B4-BE49-F238E27FC236}">
                <a16:creationId xmlns:a16="http://schemas.microsoft.com/office/drawing/2014/main" id="{B404CD0E-1876-3886-97C1-7F431B662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685" y="2437130"/>
            <a:ext cx="431800" cy="439420"/>
          </a:xfrm>
          <a:prstGeom prst="rect">
            <a:avLst/>
          </a:prstGeom>
        </p:spPr>
      </p:pic>
      <p:pic>
        <p:nvPicPr>
          <p:cNvPr id="16" name="Picture 15" descr="A red cube with black outline&#10;&#10;Description automatically generated">
            <a:extLst>
              <a:ext uri="{FF2B5EF4-FFF2-40B4-BE49-F238E27FC236}">
                <a16:creationId xmlns:a16="http://schemas.microsoft.com/office/drawing/2014/main" id="{6E7BDF3B-6E9E-D5F9-3424-B1CC13088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474" y="2863850"/>
            <a:ext cx="431800" cy="439420"/>
          </a:xfrm>
          <a:prstGeom prst="rect">
            <a:avLst/>
          </a:prstGeom>
        </p:spPr>
      </p:pic>
    </p:spTree>
    <p:extLst>
      <p:ext uri="{BB962C8B-B14F-4D97-AF65-F5344CB8AC3E}">
        <p14:creationId xmlns:p14="http://schemas.microsoft.com/office/powerpoint/2010/main" val="35691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number chart with red and yellow cubes&#10;&#10;Description automatically generated">
            <a:extLst>
              <a:ext uri="{FF2B5EF4-FFF2-40B4-BE49-F238E27FC236}">
                <a16:creationId xmlns:a16="http://schemas.microsoft.com/office/drawing/2014/main" id="{0CAED19D-76E3-9D21-AF77-D664E46ED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517" y="643467"/>
            <a:ext cx="8110364" cy="5571066"/>
          </a:xfrm>
          <a:prstGeom prst="rect">
            <a:avLst/>
          </a:prstGeom>
        </p:spPr>
      </p:pic>
      <p:sp>
        <p:nvSpPr>
          <p:cNvPr id="3" name="TextBox 2">
            <a:extLst>
              <a:ext uri="{FF2B5EF4-FFF2-40B4-BE49-F238E27FC236}">
                <a16:creationId xmlns:a16="http://schemas.microsoft.com/office/drawing/2014/main" id="{89E72D3F-3F5C-2550-261C-CB395BA06A46}"/>
              </a:ext>
            </a:extLst>
          </p:cNvPr>
          <p:cNvSpPr txBox="1"/>
          <p:nvPr/>
        </p:nvSpPr>
        <p:spPr>
          <a:xfrm>
            <a:off x="114300" y="95250"/>
            <a:ext cx="3952875" cy="553998"/>
          </a:xfrm>
          <a:prstGeom prst="rect">
            <a:avLst/>
          </a:prstGeom>
          <a:noFill/>
        </p:spPr>
        <p:txBody>
          <a:bodyPr wrap="square" rtlCol="0">
            <a:spAutoFit/>
          </a:bodyPr>
          <a:lstStyle/>
          <a:p>
            <a:r>
              <a:rPr lang="en-GB" sz="3000" b="1" u="sng" dirty="0">
                <a:latin typeface="Sassoon Infant Std" panose="020B0503020103030203" pitchFamily="34" charset="0"/>
              </a:rPr>
              <a:t>Pictorial</a:t>
            </a:r>
            <a:r>
              <a:rPr lang="en-GB" dirty="0"/>
              <a:t> </a:t>
            </a:r>
          </a:p>
        </p:txBody>
      </p:sp>
    </p:spTree>
    <p:extLst>
      <p:ext uri="{BB962C8B-B14F-4D97-AF65-F5344CB8AC3E}">
        <p14:creationId xmlns:p14="http://schemas.microsoft.com/office/powerpoint/2010/main" val="216734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number game with red circles&#10;&#10;Description automatically generated">
            <a:extLst>
              <a:ext uri="{FF2B5EF4-FFF2-40B4-BE49-F238E27FC236}">
                <a16:creationId xmlns:a16="http://schemas.microsoft.com/office/drawing/2014/main" id="{E82E2D74-B113-81C5-2E5D-60CE15D84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81" y="643467"/>
            <a:ext cx="7582436" cy="5571066"/>
          </a:xfrm>
          <a:prstGeom prst="rect">
            <a:avLst/>
          </a:prstGeom>
        </p:spPr>
      </p:pic>
    </p:spTree>
    <p:extLst>
      <p:ext uri="{BB962C8B-B14F-4D97-AF65-F5344CB8AC3E}">
        <p14:creationId xmlns:p14="http://schemas.microsoft.com/office/powerpoint/2010/main" val="43363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candy bags&#10;&#10;Description automatically generated">
            <a:extLst>
              <a:ext uri="{FF2B5EF4-FFF2-40B4-BE49-F238E27FC236}">
                <a16:creationId xmlns:a16="http://schemas.microsoft.com/office/drawing/2014/main" id="{172D9B50-2575-C885-7134-1B951E16D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263" y="643467"/>
            <a:ext cx="8570871" cy="5571066"/>
          </a:xfrm>
          <a:prstGeom prst="rect">
            <a:avLst/>
          </a:prstGeom>
        </p:spPr>
      </p:pic>
    </p:spTree>
    <p:extLst>
      <p:ext uri="{BB962C8B-B14F-4D97-AF65-F5344CB8AC3E}">
        <p14:creationId xmlns:p14="http://schemas.microsoft.com/office/powerpoint/2010/main" val="154947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D517718-D6AD-2BF3-AB80-DA8A64D7B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234" y="643467"/>
            <a:ext cx="8738929" cy="5571066"/>
          </a:xfrm>
          <a:prstGeom prst="rect">
            <a:avLst/>
          </a:prstGeom>
        </p:spPr>
      </p:pic>
    </p:spTree>
    <p:extLst>
      <p:ext uri="{BB962C8B-B14F-4D97-AF65-F5344CB8AC3E}">
        <p14:creationId xmlns:p14="http://schemas.microsoft.com/office/powerpoint/2010/main" val="312710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EF4C7DB-2F40-9CAD-0BA0-A4BC53502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584" y="643467"/>
            <a:ext cx="9040229" cy="5571066"/>
          </a:xfrm>
          <a:prstGeom prst="rect">
            <a:avLst/>
          </a:prstGeom>
        </p:spPr>
      </p:pic>
    </p:spTree>
    <p:extLst>
      <p:ext uri="{BB962C8B-B14F-4D97-AF65-F5344CB8AC3E}">
        <p14:creationId xmlns:p14="http://schemas.microsoft.com/office/powerpoint/2010/main" val="1783926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C533A23-D4DB-D721-4D31-C4B3A60E4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496" y="643467"/>
            <a:ext cx="9202405" cy="5571066"/>
          </a:xfrm>
          <a:prstGeom prst="rect">
            <a:avLst/>
          </a:prstGeom>
        </p:spPr>
      </p:pic>
    </p:spTree>
    <p:extLst>
      <p:ext uri="{BB962C8B-B14F-4D97-AF65-F5344CB8AC3E}">
        <p14:creationId xmlns:p14="http://schemas.microsoft.com/office/powerpoint/2010/main" val="5181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hart with text on it&#10;&#10;Description automatically generated">
            <a:extLst>
              <a:ext uri="{FF2B5EF4-FFF2-40B4-BE49-F238E27FC236}">
                <a16:creationId xmlns:a16="http://schemas.microsoft.com/office/drawing/2014/main" id="{5BF7EF34-82A7-E1BE-EFEA-9BFFCDBA8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549" y="643467"/>
            <a:ext cx="10448299" cy="5571066"/>
          </a:xfrm>
          <a:prstGeom prst="rect">
            <a:avLst/>
          </a:prstGeom>
        </p:spPr>
      </p:pic>
    </p:spTree>
    <p:extLst>
      <p:ext uri="{BB962C8B-B14F-4D97-AF65-F5344CB8AC3E}">
        <p14:creationId xmlns:p14="http://schemas.microsoft.com/office/powerpoint/2010/main" val="3221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math problem with a number&#10;&#10;Description automatically generated with medium confidence">
            <a:extLst>
              <a:ext uri="{FF2B5EF4-FFF2-40B4-BE49-F238E27FC236}">
                <a16:creationId xmlns:a16="http://schemas.microsoft.com/office/drawing/2014/main" id="{86B0F032-7E6A-7DB7-D649-7660D001A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633" y="643467"/>
            <a:ext cx="6514131" cy="5571066"/>
          </a:xfrm>
          <a:prstGeom prst="rect">
            <a:avLst/>
          </a:prstGeom>
        </p:spPr>
      </p:pic>
    </p:spTree>
    <p:extLst>
      <p:ext uri="{BB962C8B-B14F-4D97-AF65-F5344CB8AC3E}">
        <p14:creationId xmlns:p14="http://schemas.microsoft.com/office/powerpoint/2010/main" val="2692142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40">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3" name="Freeform: Shape 42">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7" name="Freeform: Shape 46">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35" name="TextBox 3">
            <a:extLst>
              <a:ext uri="{FF2B5EF4-FFF2-40B4-BE49-F238E27FC236}">
                <a16:creationId xmlns:a16="http://schemas.microsoft.com/office/drawing/2014/main" id="{42BF2AAC-FA03-7334-DC2D-066F687B58EC}"/>
              </a:ext>
            </a:extLst>
          </p:cNvPr>
          <p:cNvGraphicFramePr/>
          <p:nvPr>
            <p:extLst>
              <p:ext uri="{D42A27DB-BD31-4B8C-83A1-F6EECF244321}">
                <p14:modId xmlns:p14="http://schemas.microsoft.com/office/powerpoint/2010/main" val="2985772374"/>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CFF1E21-A9DB-B554-21A1-4ED0785279BF}"/>
              </a:ext>
            </a:extLst>
          </p:cNvPr>
          <p:cNvSpPr txBox="1"/>
          <p:nvPr/>
        </p:nvSpPr>
        <p:spPr>
          <a:xfrm>
            <a:off x="3495675" y="1114425"/>
            <a:ext cx="4524375" cy="830997"/>
          </a:xfrm>
          <a:prstGeom prst="rect">
            <a:avLst/>
          </a:prstGeom>
          <a:noFill/>
        </p:spPr>
        <p:txBody>
          <a:bodyPr wrap="square" rtlCol="0">
            <a:spAutoFit/>
          </a:bodyPr>
          <a:lstStyle/>
          <a:p>
            <a:pPr algn="ctr"/>
            <a:r>
              <a:rPr lang="en-GB" sz="2400" b="1" dirty="0">
                <a:latin typeface="Sassoon Infant Std" panose="020B0503020103030203" pitchFamily="34" charset="0"/>
              </a:rPr>
              <a:t>Draw these numbers if it helps to answer the question.</a:t>
            </a:r>
          </a:p>
        </p:txBody>
      </p:sp>
    </p:spTree>
    <p:extLst>
      <p:ext uri="{BB962C8B-B14F-4D97-AF65-F5344CB8AC3E}">
        <p14:creationId xmlns:p14="http://schemas.microsoft.com/office/powerpoint/2010/main" val="43608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85DB21FB-E4B0-EE24-7FA0-AAAC44501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866"/>
            <a:ext cx="9743440" cy="6869124"/>
          </a:xfrm>
          <a:prstGeom prst="rect">
            <a:avLst/>
          </a:prstGeom>
        </p:spPr>
      </p:pic>
    </p:spTree>
    <p:extLst>
      <p:ext uri="{BB962C8B-B14F-4D97-AF65-F5344CB8AC3E}">
        <p14:creationId xmlns:p14="http://schemas.microsoft.com/office/powerpoint/2010/main" val="274073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Numbers and symbols">
            <a:extLst>
              <a:ext uri="{FF2B5EF4-FFF2-40B4-BE49-F238E27FC236}">
                <a16:creationId xmlns:a16="http://schemas.microsoft.com/office/drawing/2014/main" id="{E5B26FB5-DA98-2147-71F9-95D1C49FF5A6}"/>
              </a:ext>
            </a:extLst>
          </p:cNvPr>
          <p:cNvPicPr>
            <a:picLocks noChangeAspect="1"/>
          </p:cNvPicPr>
          <p:nvPr/>
        </p:nvPicPr>
        <p:blipFill>
          <a:blip r:embed="rId2"/>
          <a:srcRect l="3184" r="-1" b="-1"/>
          <a:stretch/>
        </p:blipFill>
        <p:spPr>
          <a:xfrm>
            <a:off x="20" y="10"/>
            <a:ext cx="9947062" cy="6857990"/>
          </a:xfrm>
          <a:prstGeom prst="rect">
            <a:avLst/>
          </a:prstGeom>
        </p:spPr>
      </p:pic>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extBox 1">
            <a:extLst>
              <a:ext uri="{FF2B5EF4-FFF2-40B4-BE49-F238E27FC236}">
                <a16:creationId xmlns:a16="http://schemas.microsoft.com/office/drawing/2014/main" id="{5BE38E14-817F-EAC7-019A-9EE7749BF99C}"/>
              </a:ext>
            </a:extLst>
          </p:cNvPr>
          <p:cNvSpPr txBox="1"/>
          <p:nvPr/>
        </p:nvSpPr>
        <p:spPr>
          <a:xfrm>
            <a:off x="7765911" y="1198880"/>
            <a:ext cx="4101106" cy="4623683"/>
          </a:xfrm>
          <a:prstGeom prst="rect">
            <a:avLst/>
          </a:prstGeom>
        </p:spPr>
        <p:txBody>
          <a:bodyPr vert="horz" lIns="109728" tIns="109728" rIns="109728" bIns="91440" rtlCol="0">
            <a:normAutofit/>
          </a:bodyPr>
          <a:lstStyle/>
          <a:p>
            <a:pPr>
              <a:lnSpc>
                <a:spcPct val="130000"/>
              </a:lnSpc>
              <a:spcBef>
                <a:spcPts val="930"/>
              </a:spcBef>
              <a:buFont typeface="Corbel" panose="020B0503020204020204" pitchFamily="34" charset="0"/>
            </a:pPr>
            <a:r>
              <a:rPr lang="en-US" sz="2000" spc="150" dirty="0">
                <a:solidFill>
                  <a:schemeClr val="tx1">
                    <a:lumMod val="75000"/>
                    <a:lumOff val="25000"/>
                  </a:schemeClr>
                </a:solidFill>
                <a:latin typeface="Sassoon Infant Std" panose="020B0503020103030203" pitchFamily="34" charset="0"/>
              </a:rPr>
              <a:t>Once your child has grasped the basic skills of place value, they can move onto using these to answer number sentence questions. Our next block of learning will be addition and subtraction. We will apply these skills and have work through a few questions on the next slides.</a:t>
            </a:r>
          </a:p>
        </p:txBody>
      </p:sp>
    </p:spTree>
    <p:extLst>
      <p:ext uri="{BB962C8B-B14F-4D97-AF65-F5344CB8AC3E}">
        <p14:creationId xmlns:p14="http://schemas.microsoft.com/office/powerpoint/2010/main" val="2692855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D61DF-3412-B7A2-0057-09CD742E51EE}"/>
              </a:ext>
            </a:extLst>
          </p:cNvPr>
          <p:cNvSpPr txBox="1"/>
          <p:nvPr/>
        </p:nvSpPr>
        <p:spPr>
          <a:xfrm>
            <a:off x="685800" y="295275"/>
            <a:ext cx="10687050" cy="553998"/>
          </a:xfrm>
          <a:prstGeom prst="rect">
            <a:avLst/>
          </a:prstGeom>
          <a:noFill/>
        </p:spPr>
        <p:txBody>
          <a:bodyPr wrap="square" rtlCol="0">
            <a:spAutoFit/>
          </a:bodyPr>
          <a:lstStyle/>
          <a:p>
            <a:r>
              <a:rPr lang="en-GB" sz="3000" dirty="0">
                <a:latin typeface="Sassoon Infant Std" panose="020B0503020103030203" pitchFamily="34" charset="0"/>
              </a:rPr>
              <a:t>Using Base 10, what is </a:t>
            </a:r>
            <a:r>
              <a:rPr lang="en-GB" sz="3000" dirty="0">
                <a:highlight>
                  <a:srgbClr val="FFFF00"/>
                </a:highlight>
                <a:latin typeface="Sassoon Infant Std" panose="020B0503020103030203" pitchFamily="34" charset="0"/>
              </a:rPr>
              <a:t>1</a:t>
            </a:r>
            <a:r>
              <a:rPr lang="en-GB" sz="3000" b="1" dirty="0">
                <a:solidFill>
                  <a:srgbClr val="FF0000"/>
                </a:solidFill>
                <a:latin typeface="Sassoon Infant Std" panose="020B0503020103030203" pitchFamily="34" charset="0"/>
              </a:rPr>
              <a:t>6</a:t>
            </a:r>
            <a:r>
              <a:rPr lang="en-GB" sz="3000" dirty="0">
                <a:latin typeface="Sassoon Infant Std" panose="020B0503020103030203" pitchFamily="34" charset="0"/>
              </a:rPr>
              <a:t> + </a:t>
            </a:r>
            <a:r>
              <a:rPr lang="en-GB" sz="3000" dirty="0">
                <a:highlight>
                  <a:srgbClr val="FFFF00"/>
                </a:highlight>
                <a:latin typeface="Sassoon Infant Std" panose="020B0503020103030203" pitchFamily="34" charset="0"/>
              </a:rPr>
              <a:t>1</a:t>
            </a:r>
            <a:r>
              <a:rPr lang="en-GB" sz="3000" b="1" dirty="0">
                <a:solidFill>
                  <a:srgbClr val="FF0000"/>
                </a:solidFill>
                <a:latin typeface="Sassoon Infant Std" panose="020B0503020103030203" pitchFamily="34" charset="0"/>
              </a:rPr>
              <a:t>3</a:t>
            </a:r>
            <a:r>
              <a:rPr lang="en-GB" sz="3000" dirty="0">
                <a:latin typeface="Sassoon Infant Std" panose="020B0503020103030203" pitchFamily="34" charset="0"/>
              </a:rPr>
              <a:t>? </a:t>
            </a:r>
          </a:p>
        </p:txBody>
      </p:sp>
      <p:pic>
        <p:nvPicPr>
          <p:cNvPr id="1026" name="Picture 2" descr="Base 10 Block - Imgur">
            <a:extLst>
              <a:ext uri="{FF2B5EF4-FFF2-40B4-BE49-F238E27FC236}">
                <a16:creationId xmlns:a16="http://schemas.microsoft.com/office/drawing/2014/main" id="{B4AA4411-B655-3BC8-AB79-D2F198D8D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55" y="1837691"/>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red cube with black outline&#10;&#10;Description automatically generated">
            <a:extLst>
              <a:ext uri="{FF2B5EF4-FFF2-40B4-BE49-F238E27FC236}">
                <a16:creationId xmlns:a16="http://schemas.microsoft.com/office/drawing/2014/main" id="{75F2FD71-3F24-4A60-C66C-10A03E87C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834" y="2424430"/>
            <a:ext cx="431800" cy="439420"/>
          </a:xfrm>
          <a:prstGeom prst="rect">
            <a:avLst/>
          </a:prstGeom>
        </p:spPr>
      </p:pic>
      <p:pic>
        <p:nvPicPr>
          <p:cNvPr id="12" name="Picture 11" descr="A red cube with black outline&#10;&#10;Description automatically generated">
            <a:extLst>
              <a:ext uri="{FF2B5EF4-FFF2-40B4-BE49-F238E27FC236}">
                <a16:creationId xmlns:a16="http://schemas.microsoft.com/office/drawing/2014/main" id="{C092E917-B24B-471D-07F4-86ABEFD01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977" y="2424430"/>
            <a:ext cx="431800" cy="439420"/>
          </a:xfrm>
          <a:prstGeom prst="rect">
            <a:avLst/>
          </a:prstGeom>
        </p:spPr>
      </p:pic>
      <p:pic>
        <p:nvPicPr>
          <p:cNvPr id="13" name="Picture 12" descr="A red cube with black outline&#10;&#10;Description automatically generated">
            <a:extLst>
              <a:ext uri="{FF2B5EF4-FFF2-40B4-BE49-F238E27FC236}">
                <a16:creationId xmlns:a16="http://schemas.microsoft.com/office/drawing/2014/main" id="{FFDBD2C8-8882-E3C2-76B3-E9700C64C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100" y="2430145"/>
            <a:ext cx="431800" cy="439420"/>
          </a:xfrm>
          <a:prstGeom prst="rect">
            <a:avLst/>
          </a:prstGeom>
        </p:spPr>
      </p:pic>
      <p:pic>
        <p:nvPicPr>
          <p:cNvPr id="14" name="Picture 13" descr="A red cube with black outline&#10;&#10;Description automatically generated">
            <a:extLst>
              <a:ext uri="{FF2B5EF4-FFF2-40B4-BE49-F238E27FC236}">
                <a16:creationId xmlns:a16="http://schemas.microsoft.com/office/drawing/2014/main" id="{278C17E5-CE65-905A-6053-FCB2FAF47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752" y="2424430"/>
            <a:ext cx="431800" cy="439420"/>
          </a:xfrm>
          <a:prstGeom prst="rect">
            <a:avLst/>
          </a:prstGeom>
        </p:spPr>
      </p:pic>
      <p:pic>
        <p:nvPicPr>
          <p:cNvPr id="15" name="Picture 14" descr="A red cube with black outline&#10;&#10;Description automatically generated">
            <a:extLst>
              <a:ext uri="{FF2B5EF4-FFF2-40B4-BE49-F238E27FC236}">
                <a16:creationId xmlns:a16="http://schemas.microsoft.com/office/drawing/2014/main" id="{B404CD0E-1876-3886-97C1-7F431B662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552" y="2424430"/>
            <a:ext cx="431800" cy="439420"/>
          </a:xfrm>
          <a:prstGeom prst="rect">
            <a:avLst/>
          </a:prstGeom>
        </p:spPr>
      </p:pic>
      <p:pic>
        <p:nvPicPr>
          <p:cNvPr id="16" name="Picture 15" descr="A red cube with black outline&#10;&#10;Description automatically generated">
            <a:extLst>
              <a:ext uri="{FF2B5EF4-FFF2-40B4-BE49-F238E27FC236}">
                <a16:creationId xmlns:a16="http://schemas.microsoft.com/office/drawing/2014/main" id="{6E7BDF3B-6E9E-D5F9-3424-B1CC13088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760" y="2863850"/>
            <a:ext cx="431800" cy="439420"/>
          </a:xfrm>
          <a:prstGeom prst="rect">
            <a:avLst/>
          </a:prstGeom>
        </p:spPr>
      </p:pic>
      <p:pic>
        <p:nvPicPr>
          <p:cNvPr id="4" name="Picture 2" descr="Base 10 Block - Imgur">
            <a:extLst>
              <a:ext uri="{FF2B5EF4-FFF2-40B4-BE49-F238E27FC236}">
                <a16:creationId xmlns:a16="http://schemas.microsoft.com/office/drawing/2014/main" id="{0C98A1F7-AE52-72E1-8E77-E50C4DDB8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976" y="1837691"/>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red cube with black outline&#10;&#10;Description automatically generated">
            <a:extLst>
              <a:ext uri="{FF2B5EF4-FFF2-40B4-BE49-F238E27FC236}">
                <a16:creationId xmlns:a16="http://schemas.microsoft.com/office/drawing/2014/main" id="{04978DB9-AE6E-E688-2C1C-C9733C466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839" y="2424430"/>
            <a:ext cx="431800" cy="439420"/>
          </a:xfrm>
          <a:prstGeom prst="rect">
            <a:avLst/>
          </a:prstGeom>
        </p:spPr>
      </p:pic>
      <p:pic>
        <p:nvPicPr>
          <p:cNvPr id="7" name="Picture 6" descr="A red cube with black outline&#10;&#10;Description automatically generated">
            <a:extLst>
              <a:ext uri="{FF2B5EF4-FFF2-40B4-BE49-F238E27FC236}">
                <a16:creationId xmlns:a16="http://schemas.microsoft.com/office/drawing/2014/main" id="{ACECB1C4-1FA7-40BF-AD25-EC2122FC8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200" y="2424430"/>
            <a:ext cx="431800" cy="439420"/>
          </a:xfrm>
          <a:prstGeom prst="rect">
            <a:avLst/>
          </a:prstGeom>
        </p:spPr>
      </p:pic>
      <p:pic>
        <p:nvPicPr>
          <p:cNvPr id="10" name="Picture 9" descr="A red cube with black outline&#10;&#10;Description automatically generated">
            <a:extLst>
              <a:ext uri="{FF2B5EF4-FFF2-40B4-BE49-F238E27FC236}">
                <a16:creationId xmlns:a16="http://schemas.microsoft.com/office/drawing/2014/main" id="{6D4B6FB3-A18E-1A6F-3EBC-16D91ACFC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24430"/>
            <a:ext cx="431800" cy="439420"/>
          </a:xfrm>
          <a:prstGeom prst="rect">
            <a:avLst/>
          </a:prstGeom>
        </p:spPr>
      </p:pic>
    </p:spTree>
    <p:extLst>
      <p:ext uri="{BB962C8B-B14F-4D97-AF65-F5344CB8AC3E}">
        <p14:creationId xmlns:p14="http://schemas.microsoft.com/office/powerpoint/2010/main" val="17048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D61DF-3412-B7A2-0057-09CD742E51EE}"/>
              </a:ext>
            </a:extLst>
          </p:cNvPr>
          <p:cNvSpPr txBox="1"/>
          <p:nvPr/>
        </p:nvSpPr>
        <p:spPr>
          <a:xfrm>
            <a:off x="685800" y="295275"/>
            <a:ext cx="10687050" cy="553998"/>
          </a:xfrm>
          <a:prstGeom prst="rect">
            <a:avLst/>
          </a:prstGeom>
          <a:noFill/>
        </p:spPr>
        <p:txBody>
          <a:bodyPr wrap="square" rtlCol="0">
            <a:spAutoFit/>
          </a:bodyPr>
          <a:lstStyle/>
          <a:p>
            <a:r>
              <a:rPr lang="en-GB" sz="3000" dirty="0">
                <a:latin typeface="Sassoon Infant Std" panose="020B0503020103030203" pitchFamily="34" charset="0"/>
              </a:rPr>
              <a:t>Using Base 10, what is </a:t>
            </a:r>
            <a:r>
              <a:rPr lang="en-GB" sz="3000" dirty="0">
                <a:highlight>
                  <a:srgbClr val="FFFF00"/>
                </a:highlight>
                <a:latin typeface="Sassoon Infant Std" panose="020B0503020103030203" pitchFamily="34" charset="0"/>
              </a:rPr>
              <a:t>1</a:t>
            </a:r>
            <a:r>
              <a:rPr lang="en-GB" sz="3000" b="1" dirty="0">
                <a:solidFill>
                  <a:srgbClr val="FF0000"/>
                </a:solidFill>
                <a:latin typeface="Sassoon Infant Std" panose="020B0503020103030203" pitchFamily="34" charset="0"/>
              </a:rPr>
              <a:t>6</a:t>
            </a:r>
            <a:r>
              <a:rPr lang="en-GB" sz="3000" dirty="0">
                <a:latin typeface="Sassoon Infant Std" panose="020B0503020103030203" pitchFamily="34" charset="0"/>
              </a:rPr>
              <a:t> + </a:t>
            </a:r>
            <a:r>
              <a:rPr lang="en-GB" sz="3000" dirty="0">
                <a:highlight>
                  <a:srgbClr val="FFFF00"/>
                </a:highlight>
                <a:latin typeface="Sassoon Infant Std" panose="020B0503020103030203" pitchFamily="34" charset="0"/>
              </a:rPr>
              <a:t>1</a:t>
            </a:r>
            <a:r>
              <a:rPr lang="en-GB" sz="3000" b="1" dirty="0">
                <a:solidFill>
                  <a:srgbClr val="FF0000"/>
                </a:solidFill>
                <a:latin typeface="Sassoon Infant Std" panose="020B0503020103030203" pitchFamily="34" charset="0"/>
              </a:rPr>
              <a:t>3</a:t>
            </a:r>
            <a:r>
              <a:rPr lang="en-GB" sz="3000" dirty="0">
                <a:latin typeface="Sassoon Infant Std" panose="020B0503020103030203" pitchFamily="34" charset="0"/>
              </a:rPr>
              <a:t>? </a:t>
            </a:r>
          </a:p>
        </p:txBody>
      </p:sp>
      <p:pic>
        <p:nvPicPr>
          <p:cNvPr id="1026" name="Picture 2" descr="Base 10 Block - Imgur">
            <a:extLst>
              <a:ext uri="{FF2B5EF4-FFF2-40B4-BE49-F238E27FC236}">
                <a16:creationId xmlns:a16="http://schemas.microsoft.com/office/drawing/2014/main" id="{B4AA4411-B655-3BC8-AB79-D2F198D8D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70" y="152400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se 10 Block - Imgur">
            <a:extLst>
              <a:ext uri="{FF2B5EF4-FFF2-40B4-BE49-F238E27FC236}">
                <a16:creationId xmlns:a16="http://schemas.microsoft.com/office/drawing/2014/main" id="{74BC0D7D-0801-C206-69D9-AF87AFAA1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730" y="152400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red cube with black outline&#10;&#10;Description automatically generated">
            <a:extLst>
              <a:ext uri="{FF2B5EF4-FFF2-40B4-BE49-F238E27FC236}">
                <a16:creationId xmlns:a16="http://schemas.microsoft.com/office/drawing/2014/main" id="{6CBD32EA-037D-EB04-5A36-B8A3C9D4A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895" y="2109470"/>
            <a:ext cx="431800" cy="439420"/>
          </a:xfrm>
          <a:prstGeom prst="rect">
            <a:avLst/>
          </a:prstGeom>
        </p:spPr>
      </p:pic>
      <p:pic>
        <p:nvPicPr>
          <p:cNvPr id="8" name="Picture 7" descr="A red cube with black outline&#10;&#10;Description automatically generated">
            <a:extLst>
              <a:ext uri="{FF2B5EF4-FFF2-40B4-BE49-F238E27FC236}">
                <a16:creationId xmlns:a16="http://schemas.microsoft.com/office/drawing/2014/main" id="{6AD70A21-BE43-25E6-3E48-F16990BE9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640" y="2109470"/>
            <a:ext cx="431800" cy="439420"/>
          </a:xfrm>
          <a:prstGeom prst="rect">
            <a:avLst/>
          </a:prstGeom>
        </p:spPr>
      </p:pic>
      <p:pic>
        <p:nvPicPr>
          <p:cNvPr id="9" name="Picture 8" descr="A red cube with black outline&#10;&#10;Description automatically generated">
            <a:extLst>
              <a:ext uri="{FF2B5EF4-FFF2-40B4-BE49-F238E27FC236}">
                <a16:creationId xmlns:a16="http://schemas.microsoft.com/office/drawing/2014/main" id="{7A3775F6-66BF-C9DD-459B-A54B38630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925" y="2109470"/>
            <a:ext cx="431800" cy="439420"/>
          </a:xfrm>
          <a:prstGeom prst="rect">
            <a:avLst/>
          </a:prstGeom>
        </p:spPr>
      </p:pic>
      <p:pic>
        <p:nvPicPr>
          <p:cNvPr id="17" name="Picture 16" descr="A red cube with black outline&#10;&#10;Description automatically generated">
            <a:extLst>
              <a:ext uri="{FF2B5EF4-FFF2-40B4-BE49-F238E27FC236}">
                <a16:creationId xmlns:a16="http://schemas.microsoft.com/office/drawing/2014/main" id="{A12763D3-B9A1-85AC-B4E2-CE207787A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230" y="2109470"/>
            <a:ext cx="431800" cy="439420"/>
          </a:xfrm>
          <a:prstGeom prst="rect">
            <a:avLst/>
          </a:prstGeom>
        </p:spPr>
      </p:pic>
      <p:pic>
        <p:nvPicPr>
          <p:cNvPr id="18" name="Picture 17" descr="A red cube with black outline&#10;&#10;Description automatically generated">
            <a:extLst>
              <a:ext uri="{FF2B5EF4-FFF2-40B4-BE49-F238E27FC236}">
                <a16:creationId xmlns:a16="http://schemas.microsoft.com/office/drawing/2014/main" id="{C3EF3C20-69FE-D48A-F09E-42EF3579B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030" y="2109470"/>
            <a:ext cx="431800" cy="439420"/>
          </a:xfrm>
          <a:prstGeom prst="rect">
            <a:avLst/>
          </a:prstGeom>
        </p:spPr>
      </p:pic>
      <p:pic>
        <p:nvPicPr>
          <p:cNvPr id="19" name="Picture 18" descr="A red cube with black outline&#10;&#10;Description automatically generated">
            <a:extLst>
              <a:ext uri="{FF2B5EF4-FFF2-40B4-BE49-F238E27FC236}">
                <a16:creationId xmlns:a16="http://schemas.microsoft.com/office/drawing/2014/main" id="{7E02963B-4D98-7C95-1704-7128F0AA4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373" y="2482850"/>
            <a:ext cx="431800" cy="439420"/>
          </a:xfrm>
          <a:prstGeom prst="rect">
            <a:avLst/>
          </a:prstGeom>
        </p:spPr>
      </p:pic>
      <p:pic>
        <p:nvPicPr>
          <p:cNvPr id="20" name="Picture 19" descr="A red cube with black outline&#10;&#10;Description automatically generated">
            <a:extLst>
              <a:ext uri="{FF2B5EF4-FFF2-40B4-BE49-F238E27FC236}">
                <a16:creationId xmlns:a16="http://schemas.microsoft.com/office/drawing/2014/main" id="{8E97C12F-38C7-E0AD-0956-EA17AAC23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656" y="2482850"/>
            <a:ext cx="431800" cy="439420"/>
          </a:xfrm>
          <a:prstGeom prst="rect">
            <a:avLst/>
          </a:prstGeom>
        </p:spPr>
      </p:pic>
      <p:pic>
        <p:nvPicPr>
          <p:cNvPr id="21" name="Picture 20" descr="A red cube with black outline&#10;&#10;Description automatically generated">
            <a:extLst>
              <a:ext uri="{FF2B5EF4-FFF2-40B4-BE49-F238E27FC236}">
                <a16:creationId xmlns:a16="http://schemas.microsoft.com/office/drawing/2014/main" id="{DBB656F9-0A23-35C1-0EF7-0CEAAF654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170" y="2482850"/>
            <a:ext cx="431800" cy="439420"/>
          </a:xfrm>
          <a:prstGeom prst="rect">
            <a:avLst/>
          </a:prstGeom>
        </p:spPr>
      </p:pic>
      <p:pic>
        <p:nvPicPr>
          <p:cNvPr id="22" name="Picture 21" descr="A red cube with black outline&#10;&#10;Description automatically generated">
            <a:extLst>
              <a:ext uri="{FF2B5EF4-FFF2-40B4-BE49-F238E27FC236}">
                <a16:creationId xmlns:a16="http://schemas.microsoft.com/office/drawing/2014/main" id="{46D36EF2-45EA-E5AA-7B29-3A5D857D5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952" y="2482850"/>
            <a:ext cx="431800" cy="439420"/>
          </a:xfrm>
          <a:prstGeom prst="rect">
            <a:avLst/>
          </a:prstGeom>
        </p:spPr>
      </p:pic>
      <p:sp>
        <p:nvSpPr>
          <p:cNvPr id="23" name="TextBox 22">
            <a:extLst>
              <a:ext uri="{FF2B5EF4-FFF2-40B4-BE49-F238E27FC236}">
                <a16:creationId xmlns:a16="http://schemas.microsoft.com/office/drawing/2014/main" id="{E18D9692-BF3E-A3DD-9C68-2BFBBFEAC9AE}"/>
              </a:ext>
            </a:extLst>
          </p:cNvPr>
          <p:cNvSpPr txBox="1"/>
          <p:nvPr/>
        </p:nvSpPr>
        <p:spPr>
          <a:xfrm>
            <a:off x="1647825" y="5162550"/>
            <a:ext cx="6267450" cy="707886"/>
          </a:xfrm>
          <a:prstGeom prst="rect">
            <a:avLst/>
          </a:prstGeom>
          <a:noFill/>
        </p:spPr>
        <p:txBody>
          <a:bodyPr wrap="square" rtlCol="0">
            <a:spAutoFit/>
          </a:bodyPr>
          <a:lstStyle/>
          <a:p>
            <a:r>
              <a:rPr lang="en-GB" sz="2000" dirty="0">
                <a:latin typeface="Sassoon Infant Std" panose="020B0503020103030203" pitchFamily="34" charset="0"/>
              </a:rPr>
              <a:t>After putting the tens together, and then the ones together, the child should be able to see the answer of 29</a:t>
            </a:r>
          </a:p>
        </p:txBody>
      </p:sp>
    </p:spTree>
    <p:extLst>
      <p:ext uri="{BB962C8B-B14F-4D97-AF65-F5344CB8AC3E}">
        <p14:creationId xmlns:p14="http://schemas.microsoft.com/office/powerpoint/2010/main" val="15510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3">
                                            <p:txEl>
                                              <p:pRg st="0" end="0"/>
                                            </p:txEl>
                                          </p:spTgt>
                                        </p:tgtEl>
                                        <p:attrNameLst>
                                          <p:attrName>style.visibility</p:attrName>
                                        </p:attrNameLst>
                                      </p:cBhvr>
                                      <p:to>
                                        <p:strVal val="visible"/>
                                      </p:to>
                                    </p:set>
                                    <p:anim calcmode="lin" valueType="num">
                                      <p:cBhvr additive="base">
                                        <p:cTn id="7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D61DF-3412-B7A2-0057-09CD742E51EE}"/>
              </a:ext>
            </a:extLst>
          </p:cNvPr>
          <p:cNvSpPr txBox="1"/>
          <p:nvPr/>
        </p:nvSpPr>
        <p:spPr>
          <a:xfrm>
            <a:off x="676275" y="933450"/>
            <a:ext cx="10687050" cy="4247317"/>
          </a:xfrm>
          <a:prstGeom prst="rect">
            <a:avLst/>
          </a:prstGeom>
          <a:noFill/>
        </p:spPr>
        <p:txBody>
          <a:bodyPr wrap="square" rtlCol="0">
            <a:spAutoFit/>
          </a:bodyPr>
          <a:lstStyle/>
          <a:p>
            <a:pPr algn="ctr"/>
            <a:r>
              <a:rPr lang="en-GB" sz="4000" dirty="0">
                <a:latin typeface="Sassoon Infant Std" panose="020B0503020103030203" pitchFamily="34" charset="0"/>
              </a:rPr>
              <a:t>Try some of these questions:</a:t>
            </a:r>
          </a:p>
          <a:p>
            <a:pPr algn="ctr"/>
            <a:endParaRPr lang="en-GB" sz="4000" dirty="0">
              <a:highlight>
                <a:srgbClr val="FFFF00"/>
              </a:highlight>
              <a:latin typeface="Sassoon Infant Std" panose="020B0503020103030203" pitchFamily="34" charset="0"/>
            </a:endParaRPr>
          </a:p>
          <a:p>
            <a:pPr algn="ctr"/>
            <a:r>
              <a:rPr lang="en-GB" sz="4000" dirty="0">
                <a:highlight>
                  <a:srgbClr val="FFFF00"/>
                </a:highlight>
                <a:latin typeface="Sassoon Infant Std" panose="020B0503020103030203" pitchFamily="34" charset="0"/>
              </a:rPr>
              <a:t>2</a:t>
            </a:r>
            <a:r>
              <a:rPr lang="en-GB" sz="4000" b="1" dirty="0">
                <a:solidFill>
                  <a:srgbClr val="FF0000"/>
                </a:solidFill>
                <a:latin typeface="Sassoon Infant Std" panose="020B0503020103030203" pitchFamily="34" charset="0"/>
              </a:rPr>
              <a:t>3</a:t>
            </a:r>
            <a:r>
              <a:rPr lang="en-GB" sz="4000" dirty="0">
                <a:latin typeface="Sassoon Infant Std" panose="020B0503020103030203" pitchFamily="34" charset="0"/>
              </a:rPr>
              <a:t> + </a:t>
            </a:r>
            <a:r>
              <a:rPr lang="en-GB" sz="4000" dirty="0">
                <a:highlight>
                  <a:srgbClr val="FFFF00"/>
                </a:highlight>
                <a:latin typeface="Sassoon Infant Std" panose="020B0503020103030203" pitchFamily="34" charset="0"/>
              </a:rPr>
              <a:t>1</a:t>
            </a:r>
            <a:r>
              <a:rPr lang="en-GB" sz="4000" b="1" dirty="0">
                <a:solidFill>
                  <a:srgbClr val="FF0000"/>
                </a:solidFill>
                <a:latin typeface="Sassoon Infant Std" panose="020B0503020103030203" pitchFamily="34" charset="0"/>
              </a:rPr>
              <a:t>4  </a:t>
            </a:r>
            <a:r>
              <a:rPr lang="en-GB" sz="4000" dirty="0">
                <a:latin typeface="Sassoon Infant Std" panose="020B0503020103030203" pitchFamily="34" charset="0"/>
              </a:rPr>
              <a:t>=</a:t>
            </a:r>
          </a:p>
          <a:p>
            <a:pPr algn="ctr"/>
            <a:r>
              <a:rPr lang="en-GB" sz="4000" dirty="0">
                <a:highlight>
                  <a:srgbClr val="FFFF00"/>
                </a:highlight>
                <a:latin typeface="Sassoon Infant Std" panose="020B0503020103030203" pitchFamily="34" charset="0"/>
              </a:rPr>
              <a:t>3</a:t>
            </a:r>
            <a:r>
              <a:rPr lang="en-GB" sz="4000" b="1" dirty="0">
                <a:solidFill>
                  <a:srgbClr val="FF0000"/>
                </a:solidFill>
                <a:latin typeface="Sassoon Infant Std" panose="020B0503020103030203" pitchFamily="34" charset="0"/>
              </a:rPr>
              <a:t>6</a:t>
            </a:r>
            <a:r>
              <a:rPr lang="en-GB" sz="4000" dirty="0">
                <a:latin typeface="Sassoon Infant Std" panose="020B0503020103030203" pitchFamily="34" charset="0"/>
              </a:rPr>
              <a:t> + </a:t>
            </a:r>
            <a:r>
              <a:rPr lang="en-GB" sz="4000" dirty="0">
                <a:highlight>
                  <a:srgbClr val="FFFF00"/>
                </a:highlight>
                <a:latin typeface="Sassoon Infant Std" panose="020B0503020103030203" pitchFamily="34" charset="0"/>
              </a:rPr>
              <a:t>2</a:t>
            </a:r>
            <a:r>
              <a:rPr lang="en-GB" sz="4000" b="1" dirty="0">
                <a:solidFill>
                  <a:srgbClr val="FF0000"/>
                </a:solidFill>
                <a:latin typeface="Sassoon Infant Std" panose="020B0503020103030203" pitchFamily="34" charset="0"/>
              </a:rPr>
              <a:t>2  </a:t>
            </a:r>
            <a:r>
              <a:rPr lang="en-GB" sz="4000" dirty="0">
                <a:latin typeface="Sassoon Infant Std" panose="020B0503020103030203" pitchFamily="34" charset="0"/>
              </a:rPr>
              <a:t>=</a:t>
            </a:r>
          </a:p>
          <a:p>
            <a:pPr algn="ctr"/>
            <a:r>
              <a:rPr lang="en-GB" sz="4000" dirty="0">
                <a:highlight>
                  <a:srgbClr val="FFFF00"/>
                </a:highlight>
                <a:latin typeface="Sassoon Infant Std" panose="020B0503020103030203" pitchFamily="34" charset="0"/>
              </a:rPr>
              <a:t>2</a:t>
            </a:r>
            <a:r>
              <a:rPr lang="en-GB" sz="4000" b="1" dirty="0">
                <a:solidFill>
                  <a:srgbClr val="FF0000"/>
                </a:solidFill>
                <a:latin typeface="Sassoon Infant Std" panose="020B0503020103030203" pitchFamily="34" charset="0"/>
              </a:rPr>
              <a:t>5</a:t>
            </a:r>
            <a:r>
              <a:rPr lang="en-GB" sz="4000" dirty="0">
                <a:latin typeface="Sassoon Infant Std" panose="020B0503020103030203" pitchFamily="34" charset="0"/>
              </a:rPr>
              <a:t> + </a:t>
            </a:r>
            <a:r>
              <a:rPr lang="en-GB" sz="4000" dirty="0">
                <a:highlight>
                  <a:srgbClr val="FFFF00"/>
                </a:highlight>
                <a:latin typeface="Sassoon Infant Std" panose="020B0503020103030203" pitchFamily="34" charset="0"/>
              </a:rPr>
              <a:t>2</a:t>
            </a:r>
            <a:r>
              <a:rPr lang="en-GB" sz="4000" b="1" dirty="0">
                <a:solidFill>
                  <a:srgbClr val="FF0000"/>
                </a:solidFill>
                <a:latin typeface="Sassoon Infant Std" panose="020B0503020103030203" pitchFamily="34" charset="0"/>
              </a:rPr>
              <a:t>4  </a:t>
            </a:r>
            <a:r>
              <a:rPr lang="en-GB" sz="4000" dirty="0">
                <a:latin typeface="Sassoon Infant Std" panose="020B0503020103030203" pitchFamily="34" charset="0"/>
              </a:rPr>
              <a:t>=</a:t>
            </a:r>
          </a:p>
          <a:p>
            <a:pPr algn="ctr"/>
            <a:r>
              <a:rPr lang="en-GB" sz="4000" dirty="0">
                <a:highlight>
                  <a:srgbClr val="FFFF00"/>
                </a:highlight>
                <a:latin typeface="Sassoon Infant Std" panose="020B0503020103030203" pitchFamily="34" charset="0"/>
              </a:rPr>
              <a:t>4</a:t>
            </a:r>
            <a:r>
              <a:rPr lang="en-GB" sz="4000" b="1" dirty="0">
                <a:solidFill>
                  <a:srgbClr val="FF0000"/>
                </a:solidFill>
                <a:latin typeface="Sassoon Infant Std" panose="020B0503020103030203" pitchFamily="34" charset="0"/>
              </a:rPr>
              <a:t>2</a:t>
            </a:r>
            <a:r>
              <a:rPr lang="en-GB" sz="4000" dirty="0">
                <a:latin typeface="Sassoon Infant Std" panose="020B0503020103030203" pitchFamily="34" charset="0"/>
              </a:rPr>
              <a:t> + </a:t>
            </a:r>
            <a:r>
              <a:rPr lang="en-GB" sz="4000" dirty="0">
                <a:highlight>
                  <a:srgbClr val="FFFF00"/>
                </a:highlight>
                <a:latin typeface="Sassoon Infant Std" panose="020B0503020103030203" pitchFamily="34" charset="0"/>
              </a:rPr>
              <a:t>1</a:t>
            </a:r>
            <a:r>
              <a:rPr lang="en-GB" sz="4000" b="1" dirty="0">
                <a:solidFill>
                  <a:srgbClr val="FF0000"/>
                </a:solidFill>
                <a:latin typeface="Sassoon Infant Std" panose="020B0503020103030203" pitchFamily="34" charset="0"/>
              </a:rPr>
              <a:t>7  </a:t>
            </a:r>
            <a:r>
              <a:rPr lang="en-GB" sz="4000" dirty="0">
                <a:latin typeface="Sassoon Infant Std" panose="020B0503020103030203" pitchFamily="34" charset="0"/>
              </a:rPr>
              <a:t>=</a:t>
            </a:r>
          </a:p>
          <a:p>
            <a:endParaRPr lang="en-GB" sz="3000" b="1" dirty="0">
              <a:latin typeface="Sassoon Infant Std" panose="020B0503020103030203" pitchFamily="34" charset="0"/>
            </a:endParaRPr>
          </a:p>
        </p:txBody>
      </p:sp>
    </p:spTree>
    <p:extLst>
      <p:ext uri="{BB962C8B-B14F-4D97-AF65-F5344CB8AC3E}">
        <p14:creationId xmlns:p14="http://schemas.microsoft.com/office/powerpoint/2010/main" val="1103470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3F2919-18E8-538D-83B2-5116D7E912CD}"/>
              </a:ext>
            </a:extLst>
          </p:cNvPr>
          <p:cNvSpPr txBox="1"/>
          <p:nvPr/>
        </p:nvSpPr>
        <p:spPr>
          <a:xfrm>
            <a:off x="304800" y="95250"/>
            <a:ext cx="11658600" cy="5170646"/>
          </a:xfrm>
          <a:prstGeom prst="rect">
            <a:avLst/>
          </a:prstGeom>
          <a:noFill/>
        </p:spPr>
        <p:txBody>
          <a:bodyPr wrap="square" rtlCol="0">
            <a:spAutoFit/>
          </a:bodyPr>
          <a:lstStyle/>
          <a:p>
            <a:r>
              <a:rPr lang="en-GB" sz="3000" b="1" u="sng" dirty="0">
                <a:latin typeface="Sassoon Infant Std" panose="020B0503020103030203" pitchFamily="34" charset="0"/>
              </a:rPr>
              <a:t>Abstract</a:t>
            </a:r>
          </a:p>
          <a:p>
            <a:r>
              <a:rPr lang="en-GB" sz="3000" dirty="0">
                <a:latin typeface="Sassoon Infant Std" panose="020B0503020103030203" pitchFamily="34" charset="0"/>
              </a:rPr>
              <a:t>Using their knowledge of concrete and pictorial, they should be able to use these skills together.  </a:t>
            </a:r>
          </a:p>
          <a:p>
            <a:endParaRPr lang="en-GB" sz="3000" dirty="0">
              <a:latin typeface="Sassoon Infant Std" panose="020B0503020103030203" pitchFamily="34" charset="0"/>
            </a:endParaRPr>
          </a:p>
          <a:p>
            <a:r>
              <a:rPr lang="en-GB" sz="3000" dirty="0">
                <a:latin typeface="Sassoon Infant Std" panose="020B0503020103030203" pitchFamily="34" charset="0"/>
              </a:rPr>
              <a:t>For example, if it was place value, and you said the number </a:t>
            </a:r>
            <a:r>
              <a:rPr lang="en-GB" sz="3000" b="1" dirty="0">
                <a:highlight>
                  <a:srgbClr val="FFFF00"/>
                </a:highlight>
                <a:latin typeface="Sassoon Infant Std" panose="020B0503020103030203" pitchFamily="34" charset="0"/>
              </a:rPr>
              <a:t>3</a:t>
            </a:r>
            <a:r>
              <a:rPr lang="en-GB" sz="3000" b="1" dirty="0">
                <a:solidFill>
                  <a:srgbClr val="FF0000"/>
                </a:solidFill>
                <a:latin typeface="Sassoon Infant Std" panose="020B0503020103030203" pitchFamily="34" charset="0"/>
              </a:rPr>
              <a:t>7</a:t>
            </a:r>
            <a:r>
              <a:rPr lang="en-GB" sz="3000" dirty="0">
                <a:latin typeface="Sassoon Infant Std" panose="020B0503020103030203" pitchFamily="34" charset="0"/>
              </a:rPr>
              <a:t>, they should know that there are </a:t>
            </a:r>
            <a:r>
              <a:rPr lang="en-GB" sz="3000" b="1" dirty="0">
                <a:highlight>
                  <a:srgbClr val="FFFF00"/>
                </a:highlight>
                <a:latin typeface="Sassoon Infant Std" panose="020B0503020103030203" pitchFamily="34" charset="0"/>
              </a:rPr>
              <a:t>3 tens</a:t>
            </a:r>
            <a:r>
              <a:rPr lang="en-GB" sz="3000" b="1" dirty="0">
                <a:latin typeface="Sassoon Infant Std" panose="020B0503020103030203" pitchFamily="34" charset="0"/>
              </a:rPr>
              <a:t> </a:t>
            </a:r>
            <a:r>
              <a:rPr lang="en-GB" sz="3000" dirty="0">
                <a:latin typeface="Sassoon Infant Std" panose="020B0503020103030203" pitchFamily="34" charset="0"/>
              </a:rPr>
              <a:t>and </a:t>
            </a:r>
            <a:r>
              <a:rPr lang="en-GB" sz="3000" b="1" dirty="0">
                <a:solidFill>
                  <a:srgbClr val="FF0000"/>
                </a:solidFill>
                <a:latin typeface="Sassoon Infant Std" panose="020B0503020103030203" pitchFamily="34" charset="0"/>
              </a:rPr>
              <a:t>7 ones, </a:t>
            </a:r>
            <a:r>
              <a:rPr lang="en-GB" sz="3000" dirty="0">
                <a:latin typeface="Sassoon Infant Std" panose="020B0503020103030203" pitchFamily="34" charset="0"/>
              </a:rPr>
              <a:t>get them using concrete manipulatives and draw them pictorially too.</a:t>
            </a:r>
          </a:p>
          <a:p>
            <a:endParaRPr lang="en-GB" sz="3000" b="1" dirty="0">
              <a:solidFill>
                <a:srgbClr val="FF0000"/>
              </a:solidFill>
              <a:latin typeface="Sassoon Infant Std" panose="020B0503020103030203" pitchFamily="34" charset="0"/>
            </a:endParaRPr>
          </a:p>
          <a:p>
            <a:r>
              <a:rPr lang="en-GB" sz="3000" b="1" dirty="0">
                <a:latin typeface="Sassoon Infant Std" panose="020B0503020103030203" pitchFamily="34" charset="0"/>
              </a:rPr>
              <a:t>If you were at the abstract stage when e.g. solving addition and subtraction number sentences, your child should be able to solves these just using the numbers given. For example, 24 + 15 =</a:t>
            </a:r>
          </a:p>
        </p:txBody>
      </p:sp>
    </p:spTree>
    <p:extLst>
      <p:ext uri="{BB962C8B-B14F-4D97-AF65-F5344CB8AC3E}">
        <p14:creationId xmlns:p14="http://schemas.microsoft.com/office/powerpoint/2010/main" val="109132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969-EFF3-0FAC-60CD-23A9FBC019A9}"/>
              </a:ext>
            </a:extLst>
          </p:cNvPr>
          <p:cNvSpPr>
            <a:spLocks noGrp="1"/>
          </p:cNvSpPr>
          <p:nvPr>
            <p:ph type="title"/>
          </p:nvPr>
        </p:nvSpPr>
        <p:spPr/>
        <p:txBody>
          <a:bodyPr/>
          <a:lstStyle/>
          <a:p>
            <a:r>
              <a:rPr lang="en-GB" u="sng" dirty="0">
                <a:latin typeface="Sassoon Infant Std" panose="020B0503020103030203" pitchFamily="34" charset="0"/>
              </a:rPr>
              <a:t>Maths skills</a:t>
            </a:r>
          </a:p>
        </p:txBody>
      </p:sp>
      <p:sp>
        <p:nvSpPr>
          <p:cNvPr id="3" name="Content Placeholder 2">
            <a:extLst>
              <a:ext uri="{FF2B5EF4-FFF2-40B4-BE49-F238E27FC236}">
                <a16:creationId xmlns:a16="http://schemas.microsoft.com/office/drawing/2014/main" id="{F584796B-1987-FAD5-D9C6-7865C7AE5DE1}"/>
              </a:ext>
            </a:extLst>
          </p:cNvPr>
          <p:cNvSpPr>
            <a:spLocks noGrp="1"/>
          </p:cNvSpPr>
          <p:nvPr>
            <p:ph sz="half" idx="1"/>
          </p:nvPr>
        </p:nvSpPr>
        <p:spPr/>
        <p:txBody>
          <a:bodyPr>
            <a:normAutofit fontScale="25000" lnSpcReduction="20000"/>
          </a:bodyPr>
          <a:lstStyle/>
          <a:p>
            <a:r>
              <a:rPr lang="en-GB" sz="7200" b="1" u="sng" dirty="0">
                <a:latin typeface="Sassoon Infant Std" panose="020B0503020103030203" pitchFamily="34" charset="0"/>
              </a:rPr>
              <a:t>Fluency</a:t>
            </a:r>
          </a:p>
          <a:p>
            <a:r>
              <a:rPr lang="en-GB" sz="7200" dirty="0">
                <a:latin typeface="Sassoon Infant Std" panose="020B0503020103030203" pitchFamily="34" charset="0"/>
              </a:rPr>
              <a:t>The children need to be able to understand the concepts taught and use these skills to support their basic understanding of maths. </a:t>
            </a:r>
          </a:p>
          <a:p>
            <a:r>
              <a:rPr lang="en-GB" sz="7200" dirty="0">
                <a:latin typeface="Sassoon Infant Std" panose="020B0503020103030203" pitchFamily="34" charset="0"/>
              </a:rPr>
              <a:t>If they are fluent in the skill taught, they will be able to use these to move onto the next step of reasoning and problem solving.</a:t>
            </a:r>
          </a:p>
          <a:p>
            <a:endParaRPr lang="en-GB" b="1" u="sng" dirty="0"/>
          </a:p>
          <a:p>
            <a:endParaRPr lang="en-GB" b="1" u="sng" dirty="0"/>
          </a:p>
          <a:p>
            <a:r>
              <a:rPr lang="en-GB" b="1" u="sng" dirty="0"/>
              <a:t> </a:t>
            </a:r>
          </a:p>
        </p:txBody>
      </p:sp>
      <p:sp>
        <p:nvSpPr>
          <p:cNvPr id="6" name="Content Placeholder 5">
            <a:extLst>
              <a:ext uri="{FF2B5EF4-FFF2-40B4-BE49-F238E27FC236}">
                <a16:creationId xmlns:a16="http://schemas.microsoft.com/office/drawing/2014/main" id="{71382DBC-5176-1F32-C0F4-34A258F38D48}"/>
              </a:ext>
            </a:extLst>
          </p:cNvPr>
          <p:cNvSpPr>
            <a:spLocks noGrp="1"/>
          </p:cNvSpPr>
          <p:nvPr>
            <p:ph sz="half" idx="2"/>
          </p:nvPr>
        </p:nvSpPr>
        <p:spPr/>
        <p:txBody>
          <a:bodyPr/>
          <a:lstStyle/>
          <a:p>
            <a:r>
              <a:rPr lang="en-GB" sz="1800" b="1" u="sng" dirty="0">
                <a:latin typeface="Sassoon Infant Std" panose="020B0503020103030203" pitchFamily="34" charset="0"/>
              </a:rPr>
              <a:t>Reasonin</a:t>
            </a:r>
            <a:r>
              <a:rPr lang="en-GB" b="1" u="sng" dirty="0">
                <a:latin typeface="Sassoon Infant Std" panose="020B0503020103030203" pitchFamily="34" charset="0"/>
              </a:rPr>
              <a:t>g and Problem Solving</a:t>
            </a:r>
            <a:endParaRPr lang="en-GB" sz="1800" b="1" u="sng" dirty="0">
              <a:latin typeface="Sassoon Infant Std" panose="020B0503020103030203" pitchFamily="34" charset="0"/>
            </a:endParaRPr>
          </a:p>
          <a:p>
            <a:r>
              <a:rPr lang="en-GB" sz="1800" dirty="0">
                <a:latin typeface="Sassoon Infant Std" panose="020B0503020103030203" pitchFamily="34" charset="0"/>
              </a:rPr>
              <a:t>As the children are fluent in the skill taught, they can practise these to solve problems and give reasons. </a:t>
            </a:r>
            <a:endParaRPr lang="en-GB" dirty="0"/>
          </a:p>
        </p:txBody>
      </p:sp>
    </p:spTree>
    <p:extLst>
      <p:ext uri="{BB962C8B-B14F-4D97-AF65-F5344CB8AC3E}">
        <p14:creationId xmlns:p14="http://schemas.microsoft.com/office/powerpoint/2010/main" val="3256503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artoon turtle and balloons&#10;&#10;Description automatically generated">
            <a:extLst>
              <a:ext uri="{FF2B5EF4-FFF2-40B4-BE49-F238E27FC236}">
                <a16:creationId xmlns:a16="http://schemas.microsoft.com/office/drawing/2014/main" id="{010AB02A-4A98-5D35-746D-010C4EF47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465" y="643467"/>
            <a:ext cx="7528467" cy="5571066"/>
          </a:xfrm>
          <a:prstGeom prst="rect">
            <a:avLst/>
          </a:prstGeom>
        </p:spPr>
      </p:pic>
      <p:sp>
        <p:nvSpPr>
          <p:cNvPr id="3" name="TextBox 2">
            <a:extLst>
              <a:ext uri="{FF2B5EF4-FFF2-40B4-BE49-F238E27FC236}">
                <a16:creationId xmlns:a16="http://schemas.microsoft.com/office/drawing/2014/main" id="{D6B7E6D3-3ADD-4A1A-3770-01D873C14A2E}"/>
              </a:ext>
            </a:extLst>
          </p:cNvPr>
          <p:cNvSpPr txBox="1"/>
          <p:nvPr/>
        </p:nvSpPr>
        <p:spPr>
          <a:xfrm>
            <a:off x="85725" y="232317"/>
            <a:ext cx="9781207" cy="553998"/>
          </a:xfrm>
          <a:prstGeom prst="rect">
            <a:avLst/>
          </a:prstGeom>
          <a:noFill/>
        </p:spPr>
        <p:txBody>
          <a:bodyPr wrap="square" rtlCol="0">
            <a:spAutoFit/>
          </a:bodyPr>
          <a:lstStyle/>
          <a:p>
            <a:r>
              <a:rPr lang="en-GB" sz="3000" b="1" u="sng" dirty="0">
                <a:latin typeface="Sassoon Infant Std" panose="020B0503020103030203" pitchFamily="34" charset="0"/>
              </a:rPr>
              <a:t>Reasoning and Problem Solving</a:t>
            </a:r>
          </a:p>
        </p:txBody>
      </p:sp>
    </p:spTree>
    <p:extLst>
      <p:ext uri="{BB962C8B-B14F-4D97-AF65-F5344CB8AC3E}">
        <p14:creationId xmlns:p14="http://schemas.microsoft.com/office/powerpoint/2010/main" val="379556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D444B95-B9AC-23EE-EB81-FEE55979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553" y="643467"/>
            <a:ext cx="8672291" cy="5571066"/>
          </a:xfrm>
          <a:prstGeom prst="rect">
            <a:avLst/>
          </a:prstGeom>
        </p:spPr>
      </p:pic>
    </p:spTree>
    <p:extLst>
      <p:ext uri="{BB962C8B-B14F-4D97-AF65-F5344CB8AC3E}">
        <p14:creationId xmlns:p14="http://schemas.microsoft.com/office/powerpoint/2010/main" val="4156041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artoon of a turtle and a child&#10;&#10;Description automatically generated">
            <a:extLst>
              <a:ext uri="{FF2B5EF4-FFF2-40B4-BE49-F238E27FC236}">
                <a16:creationId xmlns:a16="http://schemas.microsoft.com/office/drawing/2014/main" id="{C42A4290-C268-EDE3-4700-48ABE853E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209" y="643467"/>
            <a:ext cx="6592979" cy="5571066"/>
          </a:xfrm>
          <a:prstGeom prst="rect">
            <a:avLst/>
          </a:prstGeom>
        </p:spPr>
      </p:pic>
    </p:spTree>
    <p:extLst>
      <p:ext uri="{BB962C8B-B14F-4D97-AF65-F5344CB8AC3E}">
        <p14:creationId xmlns:p14="http://schemas.microsoft.com/office/powerpoint/2010/main" val="83727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math problem solving task&#10;&#10;Description automatically generated">
            <a:extLst>
              <a:ext uri="{FF2B5EF4-FFF2-40B4-BE49-F238E27FC236}">
                <a16:creationId xmlns:a16="http://schemas.microsoft.com/office/drawing/2014/main" id="{927789C5-3E20-63C3-C693-CC450DFB7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594" y="643467"/>
            <a:ext cx="5758209" cy="5571066"/>
          </a:xfrm>
          <a:prstGeom prst="rect">
            <a:avLst/>
          </a:prstGeom>
        </p:spPr>
      </p:pic>
    </p:spTree>
    <p:extLst>
      <p:ext uri="{BB962C8B-B14F-4D97-AF65-F5344CB8AC3E}">
        <p14:creationId xmlns:p14="http://schemas.microsoft.com/office/powerpoint/2010/main" val="244347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CPA approach explained">
            <a:extLst>
              <a:ext uri="{FF2B5EF4-FFF2-40B4-BE49-F238E27FC236}">
                <a16:creationId xmlns:a16="http://schemas.microsoft.com/office/drawing/2014/main" id="{75896836-AA08-4E0D-14AD-66B54464F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9704"/>
            <a:ext cx="4467225" cy="6694533"/>
          </a:xfrm>
          <a:prstGeom prst="rect">
            <a:avLst/>
          </a:prstGeom>
          <a:noFill/>
          <a:ln>
            <a:noFill/>
          </a:ln>
        </p:spPr>
      </p:pic>
      <p:pic>
        <p:nvPicPr>
          <p:cNvPr id="5" name="Picture 4" descr="Teaching for Mastery diagram">
            <a:extLst>
              <a:ext uri="{FF2B5EF4-FFF2-40B4-BE49-F238E27FC236}">
                <a16:creationId xmlns:a16="http://schemas.microsoft.com/office/drawing/2014/main" id="{41659C70-59AE-620E-2AA8-D999C62529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7225" y="0"/>
            <a:ext cx="7724775" cy="5793581"/>
          </a:xfrm>
          <a:prstGeom prst="rect">
            <a:avLst/>
          </a:prstGeom>
          <a:noFill/>
          <a:ln>
            <a:noFill/>
          </a:ln>
        </p:spPr>
      </p:pic>
      <p:sp>
        <p:nvSpPr>
          <p:cNvPr id="7" name="Text Box 2">
            <a:extLst>
              <a:ext uri="{FF2B5EF4-FFF2-40B4-BE49-F238E27FC236}">
                <a16:creationId xmlns:a16="http://schemas.microsoft.com/office/drawing/2014/main" id="{DEF09D2C-1FD0-CC49-5CD7-A48455BA0084}"/>
              </a:ext>
            </a:extLst>
          </p:cNvPr>
          <p:cNvSpPr txBox="1">
            <a:spLocks noChangeArrowheads="1"/>
          </p:cNvSpPr>
          <p:nvPr/>
        </p:nvSpPr>
        <p:spPr bwMode="auto">
          <a:xfrm>
            <a:off x="7915910" y="6041317"/>
            <a:ext cx="4276090" cy="8329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Useful websites: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White Rose Maths , Third Space Learning,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NCETM (National Centre for Excellence in the Teaching of Maths)</a:t>
            </a:r>
          </a:p>
        </p:txBody>
      </p:sp>
    </p:spTree>
    <p:extLst>
      <p:ext uri="{BB962C8B-B14F-4D97-AF65-F5344CB8AC3E}">
        <p14:creationId xmlns:p14="http://schemas.microsoft.com/office/powerpoint/2010/main" val="1737570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A splash of colors on a white surface">
            <a:extLst>
              <a:ext uri="{FF2B5EF4-FFF2-40B4-BE49-F238E27FC236}">
                <a16:creationId xmlns:a16="http://schemas.microsoft.com/office/drawing/2014/main" id="{A772824A-184E-C2A4-634E-885B78FF0AC5}"/>
              </a:ext>
            </a:extLst>
          </p:cNvPr>
          <p:cNvPicPr>
            <a:picLocks noChangeAspect="1"/>
          </p:cNvPicPr>
          <p:nvPr/>
        </p:nvPicPr>
        <p:blipFill>
          <a:blip r:embed="rId2"/>
          <a:srcRect t="2389" r="-1" b="22592"/>
          <a:stretch/>
        </p:blipFill>
        <p:spPr>
          <a:xfrm>
            <a:off x="1524" y="10"/>
            <a:ext cx="12188952" cy="6857990"/>
          </a:xfrm>
          <a:prstGeom prst="rect">
            <a:avLst/>
          </a:prstGeom>
        </p:spPr>
      </p:pic>
      <p:grpSp>
        <p:nvGrpSpPr>
          <p:cNvPr id="18" name="Group 17">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8B177DCE-566B-1C88-D7E1-9578F38ABBDE}"/>
              </a:ext>
            </a:extLst>
          </p:cNvPr>
          <p:cNvSpPr>
            <a:spLocks noGrp="1"/>
          </p:cNvSpPr>
          <p:nvPr>
            <p:ph type="ctrTitle"/>
          </p:nvPr>
        </p:nvSpPr>
        <p:spPr>
          <a:xfrm>
            <a:off x="1471463" y="1685677"/>
            <a:ext cx="4181444" cy="2362673"/>
          </a:xfrm>
        </p:spPr>
        <p:txBody>
          <a:bodyPr anchor="b">
            <a:normAutofit/>
          </a:bodyPr>
          <a:lstStyle/>
          <a:p>
            <a:pPr algn="ctr">
              <a:lnSpc>
                <a:spcPct val="110000"/>
              </a:lnSpc>
            </a:pPr>
            <a:r>
              <a:rPr lang="en-GB" sz="3000">
                <a:solidFill>
                  <a:schemeClr val="tx1">
                    <a:lumMod val="75000"/>
                    <a:lumOff val="25000"/>
                  </a:schemeClr>
                </a:solidFill>
              </a:rPr>
              <a:t>Any questions?</a:t>
            </a:r>
            <a:br>
              <a:rPr lang="en-GB" sz="3000">
                <a:solidFill>
                  <a:schemeClr val="tx1">
                    <a:lumMod val="75000"/>
                    <a:lumOff val="25000"/>
                  </a:schemeClr>
                </a:solidFill>
              </a:rPr>
            </a:br>
            <a:br>
              <a:rPr lang="en-GB" sz="3000">
                <a:solidFill>
                  <a:schemeClr val="tx1">
                    <a:lumMod val="75000"/>
                    <a:lumOff val="25000"/>
                  </a:schemeClr>
                </a:solidFill>
              </a:rPr>
            </a:br>
            <a:r>
              <a:rPr lang="en-GB" sz="3000">
                <a:solidFill>
                  <a:schemeClr val="tx1">
                    <a:lumMod val="75000"/>
                    <a:lumOff val="25000"/>
                  </a:schemeClr>
                </a:solidFill>
              </a:rPr>
              <a:t>Thank you for your time today </a:t>
            </a:r>
          </a:p>
        </p:txBody>
      </p:sp>
      <p:sp>
        <p:nvSpPr>
          <p:cNvPr id="3" name="Subtitle 2">
            <a:extLst>
              <a:ext uri="{FF2B5EF4-FFF2-40B4-BE49-F238E27FC236}">
                <a16:creationId xmlns:a16="http://schemas.microsoft.com/office/drawing/2014/main" id="{44E01112-6A08-7CB1-13F1-C9B5DB52BF7A}"/>
              </a:ext>
            </a:extLst>
          </p:cNvPr>
          <p:cNvSpPr>
            <a:spLocks noGrp="1"/>
          </p:cNvSpPr>
          <p:nvPr>
            <p:ph type="subTitle" idx="1"/>
          </p:nvPr>
        </p:nvSpPr>
        <p:spPr>
          <a:xfrm>
            <a:off x="1920240" y="4048350"/>
            <a:ext cx="3283888" cy="816301"/>
          </a:xfrm>
        </p:spPr>
        <p:txBody>
          <a:bodyPr anchor="t">
            <a:normAutofit/>
          </a:bodyPr>
          <a:lstStyle/>
          <a:p>
            <a:pPr algn="ctr">
              <a:lnSpc>
                <a:spcPct val="120000"/>
              </a:lnSpc>
            </a:pPr>
            <a:r>
              <a:rPr lang="en-GB" sz="1700">
                <a:solidFill>
                  <a:schemeClr val="tx1">
                    <a:lumMod val="75000"/>
                    <a:lumOff val="25000"/>
                  </a:schemeClr>
                </a:solidFill>
              </a:rPr>
              <a:t>Monday 23</a:t>
            </a:r>
            <a:r>
              <a:rPr lang="en-GB" sz="1700" baseline="30000">
                <a:solidFill>
                  <a:schemeClr val="tx1">
                    <a:lumMod val="75000"/>
                    <a:lumOff val="25000"/>
                  </a:schemeClr>
                </a:solidFill>
              </a:rPr>
              <a:t>rd</a:t>
            </a:r>
            <a:r>
              <a:rPr lang="en-GB" sz="1700">
                <a:solidFill>
                  <a:schemeClr val="tx1">
                    <a:lumMod val="75000"/>
                    <a:lumOff val="25000"/>
                  </a:schemeClr>
                </a:solidFill>
              </a:rPr>
              <a:t> September 2024</a:t>
            </a:r>
          </a:p>
        </p:txBody>
      </p:sp>
    </p:spTree>
    <p:extLst>
      <p:ext uri="{BB962C8B-B14F-4D97-AF65-F5344CB8AC3E}">
        <p14:creationId xmlns:p14="http://schemas.microsoft.com/office/powerpoint/2010/main" val="420163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with text and images&#10;&#10;Description automatically generated">
            <a:extLst>
              <a:ext uri="{FF2B5EF4-FFF2-40B4-BE49-F238E27FC236}">
                <a16:creationId xmlns:a16="http://schemas.microsoft.com/office/drawing/2014/main" id="{AD6DD400-1ABF-D6F1-EA3F-713BDD4FE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1146"/>
            <a:ext cx="9978788" cy="6856853"/>
          </a:xfrm>
          <a:prstGeom prst="rect">
            <a:avLst/>
          </a:prstGeom>
        </p:spPr>
      </p:pic>
    </p:spTree>
    <p:extLst>
      <p:ext uri="{BB962C8B-B14F-4D97-AF65-F5344CB8AC3E}">
        <p14:creationId xmlns:p14="http://schemas.microsoft.com/office/powerpoint/2010/main" val="14874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E14491-BF12-9F85-EE4D-C0AC4CB2AFBD}"/>
              </a:ext>
            </a:extLst>
          </p:cNvPr>
          <p:cNvSpPr txBox="1"/>
          <p:nvPr/>
        </p:nvSpPr>
        <p:spPr>
          <a:xfrm>
            <a:off x="600074" y="581025"/>
            <a:ext cx="10829925" cy="4247317"/>
          </a:xfrm>
          <a:prstGeom prst="rect">
            <a:avLst/>
          </a:prstGeom>
          <a:noFill/>
        </p:spPr>
        <p:txBody>
          <a:bodyPr wrap="square" rtlCol="0">
            <a:spAutoFit/>
          </a:bodyPr>
          <a:lstStyle/>
          <a:p>
            <a:r>
              <a:rPr lang="en-GB" sz="3000" b="1" u="sng" dirty="0">
                <a:latin typeface="Sassoon Infant Std" panose="020B0503020103030203" pitchFamily="34" charset="0"/>
              </a:rPr>
              <a:t>Concrete </a:t>
            </a:r>
          </a:p>
          <a:p>
            <a:endParaRPr lang="en-GB" sz="3000" b="1" u="sng" dirty="0">
              <a:latin typeface="Sassoon Infant Std" panose="020B0503020103030203" pitchFamily="34" charset="0"/>
            </a:endParaRPr>
          </a:p>
          <a:p>
            <a:r>
              <a:rPr lang="en-GB" sz="3000" dirty="0">
                <a:latin typeface="Sassoon Infant Std" panose="020B0503020103030203" pitchFamily="34" charset="0"/>
              </a:rPr>
              <a:t>This allows the children to use physical concrete manipulatives to support them with their maths skills. It will enable them to visualise and move the objects around which will help them to understand what they are doing and learning. It will bring the maths to life.</a:t>
            </a:r>
          </a:p>
          <a:p>
            <a:endParaRPr lang="en-GB" sz="3000" dirty="0">
              <a:latin typeface="Sassoon Infant Std" panose="020B0503020103030203" pitchFamily="34" charset="0"/>
            </a:endParaRPr>
          </a:p>
          <a:p>
            <a:endParaRPr lang="en-GB" sz="3000" dirty="0">
              <a:latin typeface="Sassoon Infant Std" panose="020B0503020103030203" pitchFamily="34" charset="0"/>
            </a:endParaRPr>
          </a:p>
          <a:p>
            <a:endParaRPr lang="en-GB" sz="3000" dirty="0">
              <a:latin typeface="Sassoon Infant Std" panose="020B0503020103030203" pitchFamily="34" charset="0"/>
            </a:endParaRPr>
          </a:p>
        </p:txBody>
      </p:sp>
    </p:spTree>
    <p:extLst>
      <p:ext uri="{BB962C8B-B14F-4D97-AF65-F5344CB8AC3E}">
        <p14:creationId xmlns:p14="http://schemas.microsoft.com/office/powerpoint/2010/main" val="235307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yellow rectangular object with black squares&#10;&#10;Description automatically generated">
            <a:extLst>
              <a:ext uri="{FF2B5EF4-FFF2-40B4-BE49-F238E27FC236}">
                <a16:creationId xmlns:a16="http://schemas.microsoft.com/office/drawing/2014/main" id="{B08BD13E-17DC-7D34-6154-AB3783D911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6096" y="643467"/>
            <a:ext cx="1041320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90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D61DF-3412-B7A2-0057-09CD742E51EE}"/>
              </a:ext>
            </a:extLst>
          </p:cNvPr>
          <p:cNvSpPr txBox="1"/>
          <p:nvPr/>
        </p:nvSpPr>
        <p:spPr>
          <a:xfrm>
            <a:off x="685800" y="295275"/>
            <a:ext cx="10687050" cy="1477328"/>
          </a:xfrm>
          <a:prstGeom prst="rect">
            <a:avLst/>
          </a:prstGeom>
          <a:noFill/>
        </p:spPr>
        <p:txBody>
          <a:bodyPr wrap="square" rtlCol="0">
            <a:spAutoFit/>
          </a:bodyPr>
          <a:lstStyle/>
          <a:p>
            <a:r>
              <a:rPr lang="en-GB" sz="3000" dirty="0">
                <a:latin typeface="Sassoon Infant Std" panose="020B0503020103030203" pitchFamily="34" charset="0"/>
              </a:rPr>
              <a:t>Can you show me </a:t>
            </a:r>
            <a:r>
              <a:rPr lang="en-GB" sz="3000" dirty="0">
                <a:highlight>
                  <a:srgbClr val="FFFF00"/>
                </a:highlight>
                <a:latin typeface="Sassoon Infant Std" panose="020B0503020103030203" pitchFamily="34" charset="0"/>
              </a:rPr>
              <a:t>1</a:t>
            </a:r>
            <a:r>
              <a:rPr lang="en-GB" sz="3000" b="1" dirty="0">
                <a:solidFill>
                  <a:srgbClr val="FF0000"/>
                </a:solidFill>
                <a:latin typeface="Sassoon Infant Std" panose="020B0503020103030203" pitchFamily="34" charset="0"/>
              </a:rPr>
              <a:t>7</a:t>
            </a:r>
            <a:r>
              <a:rPr lang="en-GB" sz="3000" dirty="0">
                <a:latin typeface="Sassoon Infant Std" panose="020B0503020103030203" pitchFamily="34" charset="0"/>
              </a:rPr>
              <a:t> using Base 10? </a:t>
            </a:r>
          </a:p>
          <a:p>
            <a:r>
              <a:rPr lang="en-GB" sz="3000" dirty="0">
                <a:latin typeface="Sassoon Infant Std" panose="020B0503020103030203" pitchFamily="34" charset="0"/>
              </a:rPr>
              <a:t>What does the </a:t>
            </a:r>
            <a:r>
              <a:rPr lang="en-GB" sz="3000" dirty="0">
                <a:highlight>
                  <a:srgbClr val="FFFF00"/>
                </a:highlight>
                <a:latin typeface="Sassoon Infant Std" panose="020B0503020103030203" pitchFamily="34" charset="0"/>
              </a:rPr>
              <a:t>1</a:t>
            </a:r>
            <a:r>
              <a:rPr lang="en-GB" sz="3000" dirty="0">
                <a:latin typeface="Sassoon Infant Std" panose="020B0503020103030203" pitchFamily="34" charset="0"/>
              </a:rPr>
              <a:t> in </a:t>
            </a:r>
            <a:r>
              <a:rPr lang="en-GB" sz="3000" dirty="0">
                <a:highlight>
                  <a:srgbClr val="FFFF00"/>
                </a:highlight>
                <a:latin typeface="Sassoon Infant Std" panose="020B0503020103030203" pitchFamily="34" charset="0"/>
              </a:rPr>
              <a:t>1</a:t>
            </a:r>
            <a:r>
              <a:rPr lang="en-GB" sz="3000" b="1" dirty="0">
                <a:solidFill>
                  <a:srgbClr val="FF0000"/>
                </a:solidFill>
                <a:latin typeface="Sassoon Infant Std" panose="020B0503020103030203" pitchFamily="34" charset="0"/>
              </a:rPr>
              <a:t>7</a:t>
            </a:r>
            <a:r>
              <a:rPr lang="en-GB" sz="3000" dirty="0">
                <a:latin typeface="Sassoon Infant Std" panose="020B0503020103030203" pitchFamily="34" charset="0"/>
              </a:rPr>
              <a:t> mean? </a:t>
            </a:r>
          </a:p>
          <a:p>
            <a:r>
              <a:rPr lang="en-GB" sz="3000" dirty="0">
                <a:latin typeface="Sassoon Infant Std" panose="020B0503020103030203" pitchFamily="34" charset="0"/>
              </a:rPr>
              <a:t>What does the </a:t>
            </a:r>
            <a:r>
              <a:rPr lang="en-GB" sz="3000" b="1" dirty="0">
                <a:solidFill>
                  <a:srgbClr val="FF0000"/>
                </a:solidFill>
                <a:latin typeface="Sassoon Infant Std" panose="020B0503020103030203" pitchFamily="34" charset="0"/>
              </a:rPr>
              <a:t>7</a:t>
            </a:r>
            <a:r>
              <a:rPr lang="en-GB" sz="3000" dirty="0">
                <a:latin typeface="Sassoon Infant Std" panose="020B0503020103030203" pitchFamily="34" charset="0"/>
              </a:rPr>
              <a:t> in </a:t>
            </a:r>
            <a:r>
              <a:rPr lang="en-GB" sz="3000" dirty="0">
                <a:highlight>
                  <a:srgbClr val="FFFF00"/>
                </a:highlight>
                <a:latin typeface="Sassoon Infant Std" panose="020B0503020103030203" pitchFamily="34" charset="0"/>
              </a:rPr>
              <a:t>1</a:t>
            </a:r>
            <a:r>
              <a:rPr lang="en-GB" sz="3000" b="1" dirty="0">
                <a:solidFill>
                  <a:srgbClr val="FF0000"/>
                </a:solidFill>
                <a:latin typeface="Sassoon Infant Std" panose="020B0503020103030203" pitchFamily="34" charset="0"/>
              </a:rPr>
              <a:t>7</a:t>
            </a:r>
            <a:r>
              <a:rPr lang="en-GB" sz="3000" dirty="0">
                <a:latin typeface="Sassoon Infant Std" panose="020B0503020103030203" pitchFamily="34" charset="0"/>
              </a:rPr>
              <a:t> mean?</a:t>
            </a:r>
          </a:p>
        </p:txBody>
      </p:sp>
      <p:pic>
        <p:nvPicPr>
          <p:cNvPr id="1026" name="Picture 2" descr="Base 10 Block - Imgur">
            <a:extLst>
              <a:ext uri="{FF2B5EF4-FFF2-40B4-BE49-F238E27FC236}">
                <a16:creationId xmlns:a16="http://schemas.microsoft.com/office/drawing/2014/main" id="{B4AA4411-B655-3BC8-AB79-D2F198D8D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8595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red cube with black outline&#10;&#10;Description automatically generated">
            <a:extLst>
              <a:ext uri="{FF2B5EF4-FFF2-40B4-BE49-F238E27FC236}">
                <a16:creationId xmlns:a16="http://schemas.microsoft.com/office/drawing/2014/main" id="{8E69AC27-5C43-5B81-A81F-2585C4496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445" y="2437130"/>
            <a:ext cx="431800" cy="439420"/>
          </a:xfrm>
          <a:prstGeom prst="rect">
            <a:avLst/>
          </a:prstGeom>
        </p:spPr>
      </p:pic>
      <p:pic>
        <p:nvPicPr>
          <p:cNvPr id="7" name="Picture 6" descr="A red cube with black outline&#10;&#10;Description automatically generated">
            <a:extLst>
              <a:ext uri="{FF2B5EF4-FFF2-40B4-BE49-F238E27FC236}">
                <a16:creationId xmlns:a16="http://schemas.microsoft.com/office/drawing/2014/main" id="{F008D711-2C9D-DB40-5772-892FEFCAF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543" y="2437130"/>
            <a:ext cx="431800" cy="439420"/>
          </a:xfrm>
          <a:prstGeom prst="rect">
            <a:avLst/>
          </a:prstGeom>
        </p:spPr>
      </p:pic>
      <p:pic>
        <p:nvPicPr>
          <p:cNvPr id="8" name="Picture 7" descr="A red cube with black outline&#10;&#10;Description automatically generated">
            <a:extLst>
              <a:ext uri="{FF2B5EF4-FFF2-40B4-BE49-F238E27FC236}">
                <a16:creationId xmlns:a16="http://schemas.microsoft.com/office/drawing/2014/main" id="{585FEAD4-8985-B385-652B-441DF50CA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294" y="2437130"/>
            <a:ext cx="431800" cy="439420"/>
          </a:xfrm>
          <a:prstGeom prst="rect">
            <a:avLst/>
          </a:prstGeom>
        </p:spPr>
      </p:pic>
      <p:pic>
        <p:nvPicPr>
          <p:cNvPr id="9" name="Picture 8" descr="A red cube with black outline&#10;&#10;Description automatically generated">
            <a:extLst>
              <a:ext uri="{FF2B5EF4-FFF2-40B4-BE49-F238E27FC236}">
                <a16:creationId xmlns:a16="http://schemas.microsoft.com/office/drawing/2014/main" id="{E7D21A4A-CF45-FA2A-AF6D-3459243BE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062" y="2437130"/>
            <a:ext cx="431800" cy="439420"/>
          </a:xfrm>
          <a:prstGeom prst="rect">
            <a:avLst/>
          </a:prstGeom>
        </p:spPr>
      </p:pic>
      <p:pic>
        <p:nvPicPr>
          <p:cNvPr id="11" name="Picture 10" descr="A red cube with black outline&#10;&#10;Description automatically generated">
            <a:extLst>
              <a:ext uri="{FF2B5EF4-FFF2-40B4-BE49-F238E27FC236}">
                <a16:creationId xmlns:a16="http://schemas.microsoft.com/office/drawing/2014/main" id="{BA7BAF48-B0F2-E93B-149D-302014DCC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862" y="2437130"/>
            <a:ext cx="431800" cy="439420"/>
          </a:xfrm>
          <a:prstGeom prst="rect">
            <a:avLst/>
          </a:prstGeom>
        </p:spPr>
      </p:pic>
      <p:pic>
        <p:nvPicPr>
          <p:cNvPr id="12" name="Picture 11" descr="A red cube with black outline&#10;&#10;Description automatically generated">
            <a:extLst>
              <a:ext uri="{FF2B5EF4-FFF2-40B4-BE49-F238E27FC236}">
                <a16:creationId xmlns:a16="http://schemas.microsoft.com/office/drawing/2014/main" id="{7628D5FD-1A8C-EB65-7BE0-75E2EB1B8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052" y="2876550"/>
            <a:ext cx="431800" cy="439420"/>
          </a:xfrm>
          <a:prstGeom prst="rect">
            <a:avLst/>
          </a:prstGeom>
        </p:spPr>
      </p:pic>
      <p:pic>
        <p:nvPicPr>
          <p:cNvPr id="13" name="Picture 12" descr="A red cube with black outline&#10;&#10;Description automatically generated">
            <a:extLst>
              <a:ext uri="{FF2B5EF4-FFF2-40B4-BE49-F238E27FC236}">
                <a16:creationId xmlns:a16="http://schemas.microsoft.com/office/drawing/2014/main" id="{7CD6A28D-D21A-08C2-0B7C-5F464ED44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904" y="2876550"/>
            <a:ext cx="431800" cy="439420"/>
          </a:xfrm>
          <a:prstGeom prst="rect">
            <a:avLst/>
          </a:prstGeom>
        </p:spPr>
      </p:pic>
    </p:spTree>
    <p:extLst>
      <p:ext uri="{BB962C8B-B14F-4D97-AF65-F5344CB8AC3E}">
        <p14:creationId xmlns:p14="http://schemas.microsoft.com/office/powerpoint/2010/main" val="33241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D61DF-3412-B7A2-0057-09CD742E51EE}"/>
              </a:ext>
            </a:extLst>
          </p:cNvPr>
          <p:cNvSpPr txBox="1"/>
          <p:nvPr/>
        </p:nvSpPr>
        <p:spPr>
          <a:xfrm>
            <a:off x="685800" y="295275"/>
            <a:ext cx="10687050" cy="1477328"/>
          </a:xfrm>
          <a:prstGeom prst="rect">
            <a:avLst/>
          </a:prstGeom>
          <a:noFill/>
        </p:spPr>
        <p:txBody>
          <a:bodyPr wrap="square" rtlCol="0">
            <a:spAutoFit/>
          </a:bodyPr>
          <a:lstStyle/>
          <a:p>
            <a:r>
              <a:rPr lang="en-GB" sz="3000" dirty="0">
                <a:latin typeface="Sassoon Infant Std" panose="020B0503020103030203" pitchFamily="34" charset="0"/>
              </a:rPr>
              <a:t>Can you show me </a:t>
            </a:r>
            <a:r>
              <a:rPr lang="en-GB" sz="3000" dirty="0">
                <a:highlight>
                  <a:srgbClr val="FFFF00"/>
                </a:highlight>
                <a:latin typeface="Sassoon Infant Std" panose="020B0503020103030203" pitchFamily="34" charset="0"/>
              </a:rPr>
              <a:t>2</a:t>
            </a:r>
            <a:r>
              <a:rPr lang="en-GB" sz="3000" b="1" dirty="0">
                <a:solidFill>
                  <a:srgbClr val="FF0000"/>
                </a:solidFill>
                <a:latin typeface="Sassoon Infant Std" panose="020B0503020103030203" pitchFamily="34" charset="0"/>
              </a:rPr>
              <a:t>4</a:t>
            </a:r>
            <a:r>
              <a:rPr lang="en-GB" sz="3000" dirty="0">
                <a:latin typeface="Sassoon Infant Std" panose="020B0503020103030203" pitchFamily="34" charset="0"/>
              </a:rPr>
              <a:t> using Base 10? </a:t>
            </a:r>
          </a:p>
          <a:p>
            <a:r>
              <a:rPr lang="en-GB" sz="3000" dirty="0">
                <a:latin typeface="Sassoon Infant Std" panose="020B0503020103030203" pitchFamily="34" charset="0"/>
              </a:rPr>
              <a:t>What does the </a:t>
            </a:r>
            <a:r>
              <a:rPr lang="en-GB" sz="3000" dirty="0">
                <a:highlight>
                  <a:srgbClr val="FFFF00"/>
                </a:highlight>
                <a:latin typeface="Sassoon Infant Std" panose="020B0503020103030203" pitchFamily="34" charset="0"/>
              </a:rPr>
              <a:t>2</a:t>
            </a:r>
            <a:r>
              <a:rPr lang="en-GB" sz="3000" dirty="0">
                <a:latin typeface="Sassoon Infant Std" panose="020B0503020103030203" pitchFamily="34" charset="0"/>
              </a:rPr>
              <a:t> in </a:t>
            </a:r>
            <a:r>
              <a:rPr lang="en-GB" sz="3000" dirty="0">
                <a:highlight>
                  <a:srgbClr val="FFFF00"/>
                </a:highlight>
                <a:latin typeface="Sassoon Infant Std" panose="020B0503020103030203" pitchFamily="34" charset="0"/>
              </a:rPr>
              <a:t>2</a:t>
            </a:r>
            <a:r>
              <a:rPr lang="en-GB" sz="3000" b="1" dirty="0">
                <a:solidFill>
                  <a:srgbClr val="FF0000"/>
                </a:solidFill>
                <a:latin typeface="Sassoon Infant Std" panose="020B0503020103030203" pitchFamily="34" charset="0"/>
              </a:rPr>
              <a:t>4</a:t>
            </a:r>
            <a:r>
              <a:rPr lang="en-GB" sz="3000" dirty="0">
                <a:latin typeface="Sassoon Infant Std" panose="020B0503020103030203" pitchFamily="34" charset="0"/>
              </a:rPr>
              <a:t> mean? </a:t>
            </a:r>
          </a:p>
          <a:p>
            <a:r>
              <a:rPr lang="en-GB" sz="3000" dirty="0">
                <a:latin typeface="Sassoon Infant Std" panose="020B0503020103030203" pitchFamily="34" charset="0"/>
              </a:rPr>
              <a:t>What does the </a:t>
            </a:r>
            <a:r>
              <a:rPr lang="en-GB" sz="3000" b="1" dirty="0">
                <a:solidFill>
                  <a:srgbClr val="FF0000"/>
                </a:solidFill>
                <a:latin typeface="Sassoon Infant Std" panose="020B0503020103030203" pitchFamily="34" charset="0"/>
              </a:rPr>
              <a:t>4</a:t>
            </a:r>
            <a:r>
              <a:rPr lang="en-GB" sz="3000" dirty="0">
                <a:latin typeface="Sassoon Infant Std" panose="020B0503020103030203" pitchFamily="34" charset="0"/>
              </a:rPr>
              <a:t> in </a:t>
            </a:r>
            <a:r>
              <a:rPr lang="en-GB" sz="3000" dirty="0">
                <a:highlight>
                  <a:srgbClr val="FFFF00"/>
                </a:highlight>
                <a:latin typeface="Sassoon Infant Std" panose="020B0503020103030203" pitchFamily="34" charset="0"/>
              </a:rPr>
              <a:t>2</a:t>
            </a:r>
            <a:r>
              <a:rPr lang="en-GB" sz="3000" b="1" dirty="0">
                <a:solidFill>
                  <a:srgbClr val="FF0000"/>
                </a:solidFill>
                <a:latin typeface="Sassoon Infant Std" panose="020B0503020103030203" pitchFamily="34" charset="0"/>
              </a:rPr>
              <a:t>4</a:t>
            </a:r>
            <a:r>
              <a:rPr lang="en-GB" sz="3000" dirty="0">
                <a:latin typeface="Sassoon Infant Std" panose="020B0503020103030203" pitchFamily="34" charset="0"/>
              </a:rPr>
              <a:t> mean?</a:t>
            </a:r>
          </a:p>
        </p:txBody>
      </p:sp>
      <p:pic>
        <p:nvPicPr>
          <p:cNvPr id="1026" name="Picture 2" descr="Base 10 Block - Imgur">
            <a:extLst>
              <a:ext uri="{FF2B5EF4-FFF2-40B4-BE49-F238E27FC236}">
                <a16:creationId xmlns:a16="http://schemas.microsoft.com/office/drawing/2014/main" id="{B4AA4411-B655-3BC8-AB79-D2F198D8D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8595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ase 10 Block - Imgur">
            <a:extLst>
              <a:ext uri="{FF2B5EF4-FFF2-40B4-BE49-F238E27FC236}">
                <a16:creationId xmlns:a16="http://schemas.microsoft.com/office/drawing/2014/main" id="{7B447CDB-C9A6-EA32-7D37-9B90DF729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320" y="188595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red cube with black outline&#10;&#10;Description automatically generated">
            <a:extLst>
              <a:ext uri="{FF2B5EF4-FFF2-40B4-BE49-F238E27FC236}">
                <a16:creationId xmlns:a16="http://schemas.microsoft.com/office/drawing/2014/main" id="{8E69AC27-5C43-5B81-A81F-2585C4496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445" y="2437130"/>
            <a:ext cx="431800" cy="439420"/>
          </a:xfrm>
          <a:prstGeom prst="rect">
            <a:avLst/>
          </a:prstGeom>
        </p:spPr>
      </p:pic>
      <p:pic>
        <p:nvPicPr>
          <p:cNvPr id="7" name="Picture 6" descr="A red cube with black outline&#10;&#10;Description automatically generated">
            <a:extLst>
              <a:ext uri="{FF2B5EF4-FFF2-40B4-BE49-F238E27FC236}">
                <a16:creationId xmlns:a16="http://schemas.microsoft.com/office/drawing/2014/main" id="{F008D711-2C9D-DB40-5772-892FEFCAF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543" y="2437130"/>
            <a:ext cx="431800" cy="439420"/>
          </a:xfrm>
          <a:prstGeom prst="rect">
            <a:avLst/>
          </a:prstGeom>
        </p:spPr>
      </p:pic>
      <p:pic>
        <p:nvPicPr>
          <p:cNvPr id="8" name="Picture 7" descr="A red cube with black outline&#10;&#10;Description automatically generated">
            <a:extLst>
              <a:ext uri="{FF2B5EF4-FFF2-40B4-BE49-F238E27FC236}">
                <a16:creationId xmlns:a16="http://schemas.microsoft.com/office/drawing/2014/main" id="{585FEAD4-8985-B385-652B-441DF50CA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294" y="2437130"/>
            <a:ext cx="431800" cy="439420"/>
          </a:xfrm>
          <a:prstGeom prst="rect">
            <a:avLst/>
          </a:prstGeom>
        </p:spPr>
      </p:pic>
      <p:pic>
        <p:nvPicPr>
          <p:cNvPr id="9" name="Picture 8" descr="A red cube with black outline&#10;&#10;Description automatically generated">
            <a:extLst>
              <a:ext uri="{FF2B5EF4-FFF2-40B4-BE49-F238E27FC236}">
                <a16:creationId xmlns:a16="http://schemas.microsoft.com/office/drawing/2014/main" id="{E7D21A4A-CF45-FA2A-AF6D-3459243BE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062" y="2437130"/>
            <a:ext cx="431800" cy="439420"/>
          </a:xfrm>
          <a:prstGeom prst="rect">
            <a:avLst/>
          </a:prstGeom>
        </p:spPr>
      </p:pic>
    </p:spTree>
    <p:extLst>
      <p:ext uri="{BB962C8B-B14F-4D97-AF65-F5344CB8AC3E}">
        <p14:creationId xmlns:p14="http://schemas.microsoft.com/office/powerpoint/2010/main" val="23245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D61DF-3412-B7A2-0057-09CD742E51EE}"/>
              </a:ext>
            </a:extLst>
          </p:cNvPr>
          <p:cNvSpPr txBox="1"/>
          <p:nvPr/>
        </p:nvSpPr>
        <p:spPr>
          <a:xfrm>
            <a:off x="685800" y="295275"/>
            <a:ext cx="10687050" cy="1477328"/>
          </a:xfrm>
          <a:prstGeom prst="rect">
            <a:avLst/>
          </a:prstGeom>
          <a:noFill/>
        </p:spPr>
        <p:txBody>
          <a:bodyPr wrap="square" rtlCol="0">
            <a:spAutoFit/>
          </a:bodyPr>
          <a:lstStyle/>
          <a:p>
            <a:r>
              <a:rPr lang="en-GB" sz="3000" dirty="0">
                <a:latin typeface="Sassoon Infant Std" panose="020B0503020103030203" pitchFamily="34" charset="0"/>
              </a:rPr>
              <a:t>Can you show me </a:t>
            </a:r>
            <a:r>
              <a:rPr lang="en-GB" sz="3000" dirty="0">
                <a:highlight>
                  <a:srgbClr val="FFFF00"/>
                </a:highlight>
                <a:latin typeface="Sassoon Infant Std" panose="020B0503020103030203" pitchFamily="34" charset="0"/>
              </a:rPr>
              <a:t>4</a:t>
            </a:r>
            <a:r>
              <a:rPr lang="en-GB" sz="3000" b="1" dirty="0">
                <a:solidFill>
                  <a:srgbClr val="FF0000"/>
                </a:solidFill>
                <a:latin typeface="Sassoon Infant Std" panose="020B0503020103030203" pitchFamily="34" charset="0"/>
              </a:rPr>
              <a:t>9</a:t>
            </a:r>
            <a:r>
              <a:rPr lang="en-GB" sz="3000" dirty="0">
                <a:latin typeface="Sassoon Infant Std" panose="020B0503020103030203" pitchFamily="34" charset="0"/>
              </a:rPr>
              <a:t> using Base 10? </a:t>
            </a:r>
          </a:p>
          <a:p>
            <a:r>
              <a:rPr lang="en-GB" sz="3000" dirty="0">
                <a:latin typeface="Sassoon Infant Std" panose="020B0503020103030203" pitchFamily="34" charset="0"/>
              </a:rPr>
              <a:t>What does the </a:t>
            </a:r>
            <a:r>
              <a:rPr lang="en-GB" sz="3000" dirty="0">
                <a:highlight>
                  <a:srgbClr val="FFFF00"/>
                </a:highlight>
                <a:latin typeface="Sassoon Infant Std" panose="020B0503020103030203" pitchFamily="34" charset="0"/>
              </a:rPr>
              <a:t>4</a:t>
            </a:r>
            <a:r>
              <a:rPr lang="en-GB" sz="3000" dirty="0">
                <a:latin typeface="Sassoon Infant Std" panose="020B0503020103030203" pitchFamily="34" charset="0"/>
              </a:rPr>
              <a:t> in </a:t>
            </a:r>
            <a:r>
              <a:rPr lang="en-GB" sz="3000" dirty="0">
                <a:highlight>
                  <a:srgbClr val="FFFF00"/>
                </a:highlight>
                <a:latin typeface="Sassoon Infant Std" panose="020B0503020103030203" pitchFamily="34" charset="0"/>
              </a:rPr>
              <a:t>4</a:t>
            </a:r>
            <a:r>
              <a:rPr lang="en-GB" sz="3000" b="1" dirty="0">
                <a:solidFill>
                  <a:srgbClr val="FF0000"/>
                </a:solidFill>
                <a:latin typeface="Sassoon Infant Std" panose="020B0503020103030203" pitchFamily="34" charset="0"/>
              </a:rPr>
              <a:t>9</a:t>
            </a:r>
            <a:r>
              <a:rPr lang="en-GB" sz="3000" dirty="0">
                <a:latin typeface="Sassoon Infant Std" panose="020B0503020103030203" pitchFamily="34" charset="0"/>
              </a:rPr>
              <a:t> mean? </a:t>
            </a:r>
          </a:p>
          <a:p>
            <a:r>
              <a:rPr lang="en-GB" sz="3000" dirty="0">
                <a:latin typeface="Sassoon Infant Std" panose="020B0503020103030203" pitchFamily="34" charset="0"/>
              </a:rPr>
              <a:t>What does the </a:t>
            </a:r>
            <a:r>
              <a:rPr lang="en-GB" sz="3000" b="1" dirty="0">
                <a:solidFill>
                  <a:srgbClr val="FF0000"/>
                </a:solidFill>
                <a:latin typeface="Sassoon Infant Std" panose="020B0503020103030203" pitchFamily="34" charset="0"/>
              </a:rPr>
              <a:t>9</a:t>
            </a:r>
            <a:r>
              <a:rPr lang="en-GB" sz="3000" dirty="0">
                <a:latin typeface="Sassoon Infant Std" panose="020B0503020103030203" pitchFamily="34" charset="0"/>
              </a:rPr>
              <a:t> in </a:t>
            </a:r>
            <a:r>
              <a:rPr lang="en-GB" sz="3000" dirty="0">
                <a:highlight>
                  <a:srgbClr val="FFFF00"/>
                </a:highlight>
                <a:latin typeface="Sassoon Infant Std" panose="020B0503020103030203" pitchFamily="34" charset="0"/>
              </a:rPr>
              <a:t>4</a:t>
            </a:r>
            <a:r>
              <a:rPr lang="en-GB" sz="3000" b="1" dirty="0">
                <a:solidFill>
                  <a:srgbClr val="FF0000"/>
                </a:solidFill>
                <a:latin typeface="Sassoon Infant Std" panose="020B0503020103030203" pitchFamily="34" charset="0"/>
              </a:rPr>
              <a:t>9</a:t>
            </a:r>
            <a:r>
              <a:rPr lang="en-GB" sz="3000" dirty="0">
                <a:latin typeface="Sassoon Infant Std" panose="020B0503020103030203" pitchFamily="34" charset="0"/>
              </a:rPr>
              <a:t> mean?</a:t>
            </a:r>
          </a:p>
        </p:txBody>
      </p:sp>
      <p:pic>
        <p:nvPicPr>
          <p:cNvPr id="1026" name="Picture 2" descr="Base 10 Block - Imgur">
            <a:extLst>
              <a:ext uri="{FF2B5EF4-FFF2-40B4-BE49-F238E27FC236}">
                <a16:creationId xmlns:a16="http://schemas.microsoft.com/office/drawing/2014/main" id="{B4AA4411-B655-3BC8-AB79-D2F198D8D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8595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se 10 Block - Imgur">
            <a:extLst>
              <a:ext uri="{FF2B5EF4-FFF2-40B4-BE49-F238E27FC236}">
                <a16:creationId xmlns:a16="http://schemas.microsoft.com/office/drawing/2014/main" id="{6C4D66CD-BC11-9AF0-C8FB-FB0C726D9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88595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se 10 Block - Imgur">
            <a:extLst>
              <a:ext uri="{FF2B5EF4-FFF2-40B4-BE49-F238E27FC236}">
                <a16:creationId xmlns:a16="http://schemas.microsoft.com/office/drawing/2014/main" id="{0CAFE6F9-EF27-3303-A3C8-6245235F8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6" y="188595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ase 10 Block - Imgur">
            <a:extLst>
              <a:ext uri="{FF2B5EF4-FFF2-40B4-BE49-F238E27FC236}">
                <a16:creationId xmlns:a16="http://schemas.microsoft.com/office/drawing/2014/main" id="{7A873B2C-09F7-585E-9DDF-539D886B2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4" y="188595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red cube with black outline&#10;&#10;Description automatically generated">
            <a:extLst>
              <a:ext uri="{FF2B5EF4-FFF2-40B4-BE49-F238E27FC236}">
                <a16:creationId xmlns:a16="http://schemas.microsoft.com/office/drawing/2014/main" id="{75F2FD71-3F24-4A60-C66C-10A03E87C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062" y="2437130"/>
            <a:ext cx="431800" cy="439420"/>
          </a:xfrm>
          <a:prstGeom prst="rect">
            <a:avLst/>
          </a:prstGeom>
        </p:spPr>
      </p:pic>
      <p:pic>
        <p:nvPicPr>
          <p:cNvPr id="12" name="Picture 11" descr="A red cube with black outline&#10;&#10;Description automatically generated">
            <a:extLst>
              <a:ext uri="{FF2B5EF4-FFF2-40B4-BE49-F238E27FC236}">
                <a16:creationId xmlns:a16="http://schemas.microsoft.com/office/drawing/2014/main" id="{C092E917-B24B-471D-07F4-86ABEFD01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862" y="2437130"/>
            <a:ext cx="431800" cy="439420"/>
          </a:xfrm>
          <a:prstGeom prst="rect">
            <a:avLst/>
          </a:prstGeom>
        </p:spPr>
      </p:pic>
      <p:pic>
        <p:nvPicPr>
          <p:cNvPr id="13" name="Picture 12" descr="A red cube with black outline&#10;&#10;Description automatically generated">
            <a:extLst>
              <a:ext uri="{FF2B5EF4-FFF2-40B4-BE49-F238E27FC236}">
                <a16:creationId xmlns:a16="http://schemas.microsoft.com/office/drawing/2014/main" id="{FFDBD2C8-8882-E3C2-76B3-E9700C64C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962" y="2424430"/>
            <a:ext cx="431800" cy="439420"/>
          </a:xfrm>
          <a:prstGeom prst="rect">
            <a:avLst/>
          </a:prstGeom>
        </p:spPr>
      </p:pic>
      <p:pic>
        <p:nvPicPr>
          <p:cNvPr id="14" name="Picture 13" descr="A red cube with black outline&#10;&#10;Description automatically generated">
            <a:extLst>
              <a:ext uri="{FF2B5EF4-FFF2-40B4-BE49-F238E27FC236}">
                <a16:creationId xmlns:a16="http://schemas.microsoft.com/office/drawing/2014/main" id="{278C17E5-CE65-905A-6053-FCB2FAF47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885" y="2437130"/>
            <a:ext cx="431800" cy="439420"/>
          </a:xfrm>
          <a:prstGeom prst="rect">
            <a:avLst/>
          </a:prstGeom>
        </p:spPr>
      </p:pic>
      <p:pic>
        <p:nvPicPr>
          <p:cNvPr id="15" name="Picture 14" descr="A red cube with black outline&#10;&#10;Description automatically generated">
            <a:extLst>
              <a:ext uri="{FF2B5EF4-FFF2-40B4-BE49-F238E27FC236}">
                <a16:creationId xmlns:a16="http://schemas.microsoft.com/office/drawing/2014/main" id="{B404CD0E-1876-3886-97C1-7F431B662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685" y="2437130"/>
            <a:ext cx="431800" cy="439420"/>
          </a:xfrm>
          <a:prstGeom prst="rect">
            <a:avLst/>
          </a:prstGeom>
        </p:spPr>
      </p:pic>
      <p:pic>
        <p:nvPicPr>
          <p:cNvPr id="16" name="Picture 15" descr="A red cube with black outline&#10;&#10;Description automatically generated">
            <a:extLst>
              <a:ext uri="{FF2B5EF4-FFF2-40B4-BE49-F238E27FC236}">
                <a16:creationId xmlns:a16="http://schemas.microsoft.com/office/drawing/2014/main" id="{6E7BDF3B-6E9E-D5F9-3424-B1CC13088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474" y="2863850"/>
            <a:ext cx="431800" cy="439420"/>
          </a:xfrm>
          <a:prstGeom prst="rect">
            <a:avLst/>
          </a:prstGeom>
        </p:spPr>
      </p:pic>
      <p:pic>
        <p:nvPicPr>
          <p:cNvPr id="17" name="Picture 16" descr="A red cube with black outline&#10;&#10;Description automatically generated">
            <a:extLst>
              <a:ext uri="{FF2B5EF4-FFF2-40B4-BE49-F238E27FC236}">
                <a16:creationId xmlns:a16="http://schemas.microsoft.com/office/drawing/2014/main" id="{C3150C91-B3BD-00C6-4F36-307716CAC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924" y="2857500"/>
            <a:ext cx="431800" cy="439420"/>
          </a:xfrm>
          <a:prstGeom prst="rect">
            <a:avLst/>
          </a:prstGeom>
        </p:spPr>
      </p:pic>
      <p:pic>
        <p:nvPicPr>
          <p:cNvPr id="18" name="Picture 17" descr="A red cube with black outline&#10;&#10;Description automatically generated">
            <a:extLst>
              <a:ext uri="{FF2B5EF4-FFF2-40B4-BE49-F238E27FC236}">
                <a16:creationId xmlns:a16="http://schemas.microsoft.com/office/drawing/2014/main" id="{E33B6B00-9567-F5A7-038F-6F912946C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436" y="2847340"/>
            <a:ext cx="431800" cy="439420"/>
          </a:xfrm>
          <a:prstGeom prst="rect">
            <a:avLst/>
          </a:prstGeom>
        </p:spPr>
      </p:pic>
      <p:pic>
        <p:nvPicPr>
          <p:cNvPr id="19" name="Picture 18" descr="A red cube with black outline&#10;&#10;Description automatically generated">
            <a:extLst>
              <a:ext uri="{FF2B5EF4-FFF2-40B4-BE49-F238E27FC236}">
                <a16:creationId xmlns:a16="http://schemas.microsoft.com/office/drawing/2014/main" id="{2736C637-3256-D9BF-5CD0-11FCD6BEC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884" y="2844800"/>
            <a:ext cx="431800" cy="439420"/>
          </a:xfrm>
          <a:prstGeom prst="rect">
            <a:avLst/>
          </a:prstGeom>
        </p:spPr>
      </p:pic>
    </p:spTree>
    <p:extLst>
      <p:ext uri="{BB962C8B-B14F-4D97-AF65-F5344CB8AC3E}">
        <p14:creationId xmlns:p14="http://schemas.microsoft.com/office/powerpoint/2010/main" val="161459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LinesVTI">
  <a:themeElements>
    <a:clrScheme name="AnalogousFromLightSeedLeftStep">
      <a:dk1>
        <a:srgbClr val="000000"/>
      </a:dk1>
      <a:lt1>
        <a:srgbClr val="FFFFFF"/>
      </a:lt1>
      <a:dk2>
        <a:srgbClr val="3B213A"/>
      </a:dk2>
      <a:lt2>
        <a:srgbClr val="E3E2E8"/>
      </a:lt2>
      <a:accent1>
        <a:srgbClr val="93A94E"/>
      </a:accent1>
      <a:accent2>
        <a:srgbClr val="B6A03C"/>
      </a:accent2>
      <a:accent3>
        <a:srgbClr val="EA8946"/>
      </a:accent3>
      <a:accent4>
        <a:srgbClr val="EB4E4F"/>
      </a:accent4>
      <a:accent5>
        <a:srgbClr val="EE6EA5"/>
      </a:accent5>
      <a:accent6>
        <a:srgbClr val="EB4ED2"/>
      </a:accent6>
      <a:hlink>
        <a:srgbClr val="7A69AE"/>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106</TotalTime>
  <Words>537</Words>
  <Application>Microsoft Office PowerPoint</Application>
  <PresentationFormat>Widescreen</PresentationFormat>
  <Paragraphs>53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Meiryo</vt:lpstr>
      <vt:lpstr>Arial</vt:lpstr>
      <vt:lpstr>Calibri</vt:lpstr>
      <vt:lpstr>Corbel</vt:lpstr>
      <vt:lpstr>Sassoon Infant Std</vt:lpstr>
      <vt:lpstr>SketchLinesVTI</vt:lpstr>
      <vt:lpstr>Year 2 Maths Parent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skills</vt:lpstr>
      <vt:lpstr>PowerPoint Presentation</vt:lpstr>
      <vt:lpstr>PowerPoint Presentation</vt:lpstr>
      <vt:lpstr>PowerPoint Presentation</vt:lpstr>
      <vt:lpstr>PowerPoint Presentation</vt:lpstr>
      <vt:lpstr>Any questions?  Thank you for your time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Maths Parent Workshop</dc:title>
  <dc:creator>Shirla Duong</dc:creator>
  <cp:lastModifiedBy>Shirla Duong</cp:lastModifiedBy>
  <cp:revision>27</cp:revision>
  <dcterms:created xsi:type="dcterms:W3CDTF">2024-09-20T08:45:29Z</dcterms:created>
  <dcterms:modified xsi:type="dcterms:W3CDTF">2024-09-22T20:23:49Z</dcterms:modified>
</cp:coreProperties>
</file>